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Radley" charset="1" panose="00000500000000000000"/>
      <p:regular r:id="rId16"/>
    </p:embeddedFont>
    <p:embeddedFont>
      <p:font typeface="Carlito" charset="1" panose="020F0502020204030204"/>
      <p:regular r:id="rId17"/>
    </p:embeddedFont>
    <p:embeddedFont>
      <p:font typeface="Radley Italics" charset="1" panose="00000500000000000000"/>
      <p:regular r:id="rId18"/>
    </p:embeddedFont>
    <p:embeddedFont>
      <p:font typeface="Carlito Bold" charset="1" panose="020F0502020204030204"/>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 Id="rId4" Target="../media/image9.png" Type="http://schemas.openxmlformats.org/officeDocument/2006/relationships/image"/><Relationship Id="rId5" Target="../media/image10.png" Type="http://schemas.openxmlformats.org/officeDocument/2006/relationships/image"/><Relationship Id="rId6" Target="../media/image11.png" Type="http://schemas.openxmlformats.org/officeDocument/2006/relationships/image"/><Relationship Id="rId7" Target="../media/image1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B2E0B"/>
        </a:solidFill>
      </p:bgPr>
    </p:bg>
    <p:spTree>
      <p:nvGrpSpPr>
        <p:cNvPr id="1" name=""/>
        <p:cNvGrpSpPr/>
        <p:nvPr/>
      </p:nvGrpSpPr>
      <p:grpSpPr>
        <a:xfrm>
          <a:off x="0" y="0"/>
          <a:ext cx="0" cy="0"/>
          <a:chOff x="0" y="0"/>
          <a:chExt cx="0" cy="0"/>
        </a:xfrm>
      </p:grpSpPr>
      <p:grpSp>
        <p:nvGrpSpPr>
          <p:cNvPr name="Group 2" id="2"/>
          <p:cNvGrpSpPr/>
          <p:nvPr/>
        </p:nvGrpSpPr>
        <p:grpSpPr>
          <a:xfrm rot="0">
            <a:off x="4981575" y="3352800"/>
            <a:ext cx="8324850" cy="6934200"/>
            <a:chOff x="0" y="0"/>
            <a:chExt cx="1289737" cy="1074289"/>
          </a:xfrm>
        </p:grpSpPr>
        <p:sp>
          <p:nvSpPr>
            <p:cNvPr name="Freeform 3" id="3"/>
            <p:cNvSpPr/>
            <p:nvPr/>
          </p:nvSpPr>
          <p:spPr>
            <a:xfrm flipH="false" flipV="false" rot="0">
              <a:off x="0" y="0"/>
              <a:ext cx="1289737" cy="1074289"/>
            </a:xfrm>
            <a:custGeom>
              <a:avLst/>
              <a:gdLst/>
              <a:ahLst/>
              <a:cxnLst/>
              <a:rect r="r" b="b" t="t" l="l"/>
              <a:pathLst>
                <a:path h="1074289" w="1289737">
                  <a:moveTo>
                    <a:pt x="0" y="0"/>
                  </a:moveTo>
                  <a:lnTo>
                    <a:pt x="1289737" y="0"/>
                  </a:lnTo>
                  <a:lnTo>
                    <a:pt x="1289737" y="1074289"/>
                  </a:lnTo>
                  <a:lnTo>
                    <a:pt x="0" y="1074289"/>
                  </a:lnTo>
                  <a:close/>
                </a:path>
              </a:pathLst>
            </a:custGeom>
            <a:blipFill>
              <a:blip r:embed="rId2"/>
              <a:stretch>
                <a:fillRect l="-102" t="0" r="-102" b="0"/>
              </a:stretch>
            </a:blipFill>
          </p:spPr>
        </p:sp>
      </p:grpSp>
      <p:grpSp>
        <p:nvGrpSpPr>
          <p:cNvPr name="Group 4" id="4"/>
          <p:cNvGrpSpPr/>
          <p:nvPr/>
        </p:nvGrpSpPr>
        <p:grpSpPr>
          <a:xfrm rot="0">
            <a:off x="666750" y="666750"/>
            <a:ext cx="16954500" cy="2172955"/>
            <a:chOff x="0" y="0"/>
            <a:chExt cx="22606000" cy="2897274"/>
          </a:xfrm>
        </p:grpSpPr>
        <p:sp>
          <p:nvSpPr>
            <p:cNvPr name="AutoShape 5" id="5"/>
            <p:cNvSpPr/>
            <p:nvPr/>
          </p:nvSpPr>
          <p:spPr>
            <a:xfrm>
              <a:off x="0" y="2884574"/>
              <a:ext cx="22606000" cy="0"/>
            </a:xfrm>
            <a:prstGeom prst="line">
              <a:avLst/>
            </a:prstGeom>
            <a:ln cap="flat" w="25400">
              <a:solidFill>
                <a:srgbClr val="A6F299"/>
              </a:solidFill>
              <a:prstDash val="solid"/>
              <a:headEnd type="none" len="sm" w="sm"/>
              <a:tailEnd type="none" len="sm" w="sm"/>
            </a:ln>
          </p:spPr>
        </p:sp>
        <p:sp>
          <p:nvSpPr>
            <p:cNvPr name="TextBox 6" id="6"/>
            <p:cNvSpPr txBox="true"/>
            <p:nvPr/>
          </p:nvSpPr>
          <p:spPr>
            <a:xfrm rot="0">
              <a:off x="0" y="266700"/>
              <a:ext cx="22606000" cy="2630574"/>
            </a:xfrm>
            <a:prstGeom prst="rect">
              <a:avLst/>
            </a:prstGeom>
          </p:spPr>
          <p:txBody>
            <a:bodyPr anchor="t" rtlCol="false" tIns="0" lIns="0" bIns="0" rIns="0">
              <a:spAutoFit/>
            </a:bodyPr>
            <a:lstStyle/>
            <a:p>
              <a:pPr algn="ctr" marL="0" indent="0" lvl="0">
                <a:lnSpc>
                  <a:spcPts val="14299"/>
                </a:lnSpc>
              </a:pPr>
              <a:r>
                <a:rPr lang="en-US" sz="14299" spc="-285" u="none">
                  <a:solidFill>
                    <a:srgbClr val="A6F299"/>
                  </a:solidFill>
                  <a:latin typeface="Radley"/>
                  <a:ea typeface="Radley"/>
                  <a:cs typeface="Radley"/>
                  <a:sym typeface="Radley"/>
                </a:rPr>
                <a:t>DataDrop</a:t>
              </a:r>
            </a:p>
          </p:txBody>
        </p:sp>
      </p:grpSp>
      <p:sp>
        <p:nvSpPr>
          <p:cNvPr name="TextBox 7" id="7"/>
          <p:cNvSpPr txBox="true"/>
          <p:nvPr/>
        </p:nvSpPr>
        <p:spPr>
          <a:xfrm rot="0">
            <a:off x="13611225" y="9275446"/>
            <a:ext cx="4010025" cy="344804"/>
          </a:xfrm>
          <a:prstGeom prst="rect">
            <a:avLst/>
          </a:prstGeom>
        </p:spPr>
        <p:txBody>
          <a:bodyPr anchor="t" rtlCol="false" tIns="0" lIns="0" bIns="0" rIns="0">
            <a:spAutoFit/>
          </a:bodyPr>
          <a:lstStyle/>
          <a:p>
            <a:pPr algn="r" marL="0" indent="0" lvl="0">
              <a:lnSpc>
                <a:spcPts val="2520"/>
              </a:lnSpc>
              <a:spcBef>
                <a:spcPct val="0"/>
              </a:spcBef>
            </a:pPr>
            <a:r>
              <a:rPr lang="en-US" sz="1800" spc="239">
                <a:solidFill>
                  <a:srgbClr val="A6F299"/>
                </a:solidFill>
                <a:latin typeface="Carlito"/>
                <a:ea typeface="Carlito"/>
                <a:cs typeface="Carlito"/>
                <a:sym typeface="Carlito"/>
              </a:rPr>
              <a:t>COMPUTING TEACHER</a:t>
            </a:r>
          </a:p>
        </p:txBody>
      </p:sp>
      <p:sp>
        <p:nvSpPr>
          <p:cNvPr name="TextBox 8" id="8"/>
          <p:cNvSpPr txBox="true"/>
          <p:nvPr/>
        </p:nvSpPr>
        <p:spPr>
          <a:xfrm rot="0">
            <a:off x="666750" y="9323705"/>
            <a:ext cx="4010025" cy="296545"/>
          </a:xfrm>
          <a:prstGeom prst="rect">
            <a:avLst/>
          </a:prstGeom>
        </p:spPr>
        <p:txBody>
          <a:bodyPr anchor="t" rtlCol="false" tIns="0" lIns="0" bIns="0" rIns="0">
            <a:spAutoFit/>
          </a:bodyPr>
          <a:lstStyle/>
          <a:p>
            <a:pPr algn="l" marL="0" indent="0" lvl="0">
              <a:lnSpc>
                <a:spcPts val="2299"/>
              </a:lnSpc>
            </a:pPr>
            <a:r>
              <a:rPr lang="en-US" sz="2299" i="true">
                <a:solidFill>
                  <a:srgbClr val="68D36D"/>
                </a:solidFill>
                <a:latin typeface="Radley Italics"/>
                <a:ea typeface="Radley Italics"/>
                <a:cs typeface="Radley Italics"/>
                <a:sym typeface="Radley Italics"/>
              </a:rPr>
              <a:t>[Presenter's Name Here]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B2E0B"/>
        </a:solidFill>
      </p:bgPr>
    </p:bg>
    <p:spTree>
      <p:nvGrpSpPr>
        <p:cNvPr id="1" name=""/>
        <p:cNvGrpSpPr/>
        <p:nvPr/>
      </p:nvGrpSpPr>
      <p:grpSpPr>
        <a:xfrm>
          <a:off x="0" y="0"/>
          <a:ext cx="0" cy="0"/>
          <a:chOff x="0" y="0"/>
          <a:chExt cx="0" cy="0"/>
        </a:xfrm>
      </p:grpSpPr>
      <p:grpSp>
        <p:nvGrpSpPr>
          <p:cNvPr name="Group 2" id="2"/>
          <p:cNvGrpSpPr/>
          <p:nvPr/>
        </p:nvGrpSpPr>
        <p:grpSpPr>
          <a:xfrm rot="0">
            <a:off x="10429875" y="0"/>
            <a:ext cx="7858125" cy="10287000"/>
            <a:chOff x="0" y="0"/>
            <a:chExt cx="1217429" cy="1593725"/>
          </a:xfrm>
        </p:grpSpPr>
        <p:sp>
          <p:nvSpPr>
            <p:cNvPr name="Freeform 3" id="3"/>
            <p:cNvSpPr/>
            <p:nvPr/>
          </p:nvSpPr>
          <p:spPr>
            <a:xfrm flipH="false" flipV="false" rot="0">
              <a:off x="0" y="0"/>
              <a:ext cx="1217429" cy="1593725"/>
            </a:xfrm>
            <a:custGeom>
              <a:avLst/>
              <a:gdLst/>
              <a:ahLst/>
              <a:cxnLst/>
              <a:rect r="r" b="b" t="t" l="l"/>
              <a:pathLst>
                <a:path h="1593725" w="1217429">
                  <a:moveTo>
                    <a:pt x="0" y="0"/>
                  </a:moveTo>
                  <a:lnTo>
                    <a:pt x="1217429" y="0"/>
                  </a:lnTo>
                  <a:lnTo>
                    <a:pt x="1217429" y="1593725"/>
                  </a:lnTo>
                  <a:lnTo>
                    <a:pt x="0" y="1593725"/>
                  </a:lnTo>
                  <a:close/>
                </a:path>
              </a:pathLst>
            </a:custGeom>
            <a:blipFill>
              <a:blip r:embed="rId2"/>
              <a:stretch>
                <a:fillRect l="0" t="-421" r="0" b="-421"/>
              </a:stretch>
            </a:blipFill>
          </p:spPr>
        </p:sp>
      </p:grpSp>
      <p:grpSp>
        <p:nvGrpSpPr>
          <p:cNvPr name="Group 4" id="4"/>
          <p:cNvGrpSpPr/>
          <p:nvPr/>
        </p:nvGrpSpPr>
        <p:grpSpPr>
          <a:xfrm rot="0">
            <a:off x="666750" y="666755"/>
            <a:ext cx="7230865" cy="5086350"/>
            <a:chOff x="0" y="0"/>
            <a:chExt cx="9641153" cy="6781800"/>
          </a:xfrm>
        </p:grpSpPr>
        <p:sp>
          <p:nvSpPr>
            <p:cNvPr name="TextBox 5" id="5"/>
            <p:cNvSpPr txBox="true"/>
            <p:nvPr/>
          </p:nvSpPr>
          <p:spPr>
            <a:xfrm rot="0">
              <a:off x="26326" y="57150"/>
              <a:ext cx="9614826" cy="1358479"/>
            </a:xfrm>
            <a:prstGeom prst="rect">
              <a:avLst/>
            </a:prstGeom>
          </p:spPr>
          <p:txBody>
            <a:bodyPr anchor="t" rtlCol="false" tIns="0" lIns="0" bIns="0" rIns="0">
              <a:spAutoFit/>
            </a:bodyPr>
            <a:lstStyle/>
            <a:p>
              <a:pPr algn="l" marL="0" indent="0" lvl="0">
                <a:lnSpc>
                  <a:spcPts val="7840"/>
                </a:lnSpc>
                <a:spcBef>
                  <a:spcPct val="0"/>
                </a:spcBef>
              </a:pPr>
              <a:r>
                <a:rPr lang="en-US" sz="7000" i="true">
                  <a:solidFill>
                    <a:srgbClr val="A6F299"/>
                  </a:solidFill>
                  <a:latin typeface="Radley Italics"/>
                  <a:ea typeface="Radley Italics"/>
                  <a:cs typeface="Radley Italics"/>
                  <a:sym typeface="Radley Italics"/>
                </a:rPr>
                <a:t>Exit Quiz</a:t>
              </a:r>
            </a:p>
          </p:txBody>
        </p:sp>
        <p:sp>
          <p:nvSpPr>
            <p:cNvPr name="TextBox 6" id="6"/>
            <p:cNvSpPr txBox="true"/>
            <p:nvPr/>
          </p:nvSpPr>
          <p:spPr>
            <a:xfrm rot="0">
              <a:off x="26326" y="2387600"/>
              <a:ext cx="9614826" cy="2095500"/>
            </a:xfrm>
            <a:prstGeom prst="rect">
              <a:avLst/>
            </a:prstGeom>
          </p:spPr>
          <p:txBody>
            <a:bodyPr anchor="t" rtlCol="false" tIns="0" lIns="0" bIns="0" rIns="0">
              <a:spAutoFit/>
            </a:bodyPr>
            <a:lstStyle/>
            <a:p>
              <a:pPr algn="l" marL="0" indent="0" lvl="0">
                <a:lnSpc>
                  <a:spcPts val="4199"/>
                </a:lnSpc>
                <a:spcBef>
                  <a:spcPct val="0"/>
                </a:spcBef>
              </a:pPr>
              <a:r>
                <a:rPr lang="en-US" sz="3499" u="none">
                  <a:solidFill>
                    <a:srgbClr val="68D36D"/>
                  </a:solidFill>
                  <a:latin typeface="Radley"/>
                  <a:ea typeface="Radley"/>
                  <a:cs typeface="Radley"/>
                  <a:sym typeface="Radley"/>
                </a:rPr>
                <a:t>Test your understanding of databases and key concepts learned today!</a:t>
              </a:r>
            </a:p>
          </p:txBody>
        </p:sp>
        <p:sp>
          <p:nvSpPr>
            <p:cNvPr name="AutoShape 7" id="7"/>
            <p:cNvSpPr/>
            <p:nvPr/>
          </p:nvSpPr>
          <p:spPr>
            <a:xfrm>
              <a:off x="0" y="1901614"/>
              <a:ext cx="9614826" cy="0"/>
            </a:xfrm>
            <a:prstGeom prst="line">
              <a:avLst/>
            </a:prstGeom>
            <a:ln cap="flat" w="25400">
              <a:solidFill>
                <a:srgbClr val="A6F299"/>
              </a:solidFill>
              <a:prstDash val="solid"/>
              <a:headEnd type="none" len="sm" w="sm"/>
              <a:tailEnd type="none" len="sm" w="sm"/>
            </a:ln>
          </p:spPr>
        </p:sp>
        <p:sp>
          <p:nvSpPr>
            <p:cNvPr name="TextBox 8" id="8"/>
            <p:cNvSpPr txBox="true"/>
            <p:nvPr/>
          </p:nvSpPr>
          <p:spPr>
            <a:xfrm rot="0">
              <a:off x="26326" y="5118100"/>
              <a:ext cx="9588500" cy="1663700"/>
            </a:xfrm>
            <a:prstGeom prst="rect">
              <a:avLst/>
            </a:prstGeom>
          </p:spPr>
          <p:txBody>
            <a:bodyPr anchor="t" rtlCol="false" tIns="0" lIns="0" bIns="0" rIns="0">
              <a:spAutoFit/>
            </a:bodyPr>
            <a:lstStyle/>
            <a:p>
              <a:pPr algn="l" marL="0" indent="0" lvl="0">
                <a:lnSpc>
                  <a:spcPts val="2400"/>
                </a:lnSpc>
              </a:pPr>
              <a:r>
                <a:rPr lang="en-US" sz="2000">
                  <a:solidFill>
                    <a:srgbClr val="A6F299"/>
                  </a:solidFill>
                  <a:latin typeface="Carlito"/>
                  <a:ea typeface="Carlito"/>
                  <a:cs typeface="Carlito"/>
                  <a:sym typeface="Carlito"/>
                </a:rPr>
                <a:t>It's time to check your knowledge! This </a:t>
              </a:r>
              <a:r>
                <a:rPr lang="en-US" b="true" sz="2000">
                  <a:solidFill>
                    <a:srgbClr val="A6F299"/>
                  </a:solidFill>
                  <a:latin typeface="Carlito Bold"/>
                  <a:ea typeface="Carlito Bold"/>
                  <a:cs typeface="Carlito Bold"/>
                  <a:sym typeface="Carlito Bold"/>
                </a:rPr>
                <a:t>exit quiz</a:t>
              </a:r>
              <a:r>
                <a:rPr lang="en-US" sz="2000">
                  <a:solidFill>
                    <a:srgbClr val="A6F299"/>
                  </a:solidFill>
                  <a:latin typeface="Carlito"/>
                  <a:ea typeface="Carlito"/>
                  <a:cs typeface="Carlito"/>
                  <a:sym typeface="Carlito"/>
                </a:rPr>
                <a:t> will help you review important terms such as </a:t>
              </a:r>
              <a:r>
                <a:rPr lang="en-US" b="true" sz="2000">
                  <a:solidFill>
                    <a:srgbClr val="A6F299"/>
                  </a:solidFill>
                  <a:latin typeface="Carlito Bold"/>
                  <a:ea typeface="Carlito Bold"/>
                  <a:cs typeface="Carlito Bold"/>
                  <a:sym typeface="Carlito Bold"/>
                </a:rPr>
                <a:t>records</a:t>
              </a:r>
              <a:r>
                <a:rPr lang="en-US" sz="2000">
                  <a:solidFill>
                    <a:srgbClr val="A6F299"/>
                  </a:solidFill>
                  <a:latin typeface="Carlito"/>
                  <a:ea typeface="Carlito"/>
                  <a:cs typeface="Carlito"/>
                  <a:sym typeface="Carlito"/>
                </a:rPr>
                <a:t>, </a:t>
              </a:r>
              <a:r>
                <a:rPr lang="en-US" b="true" sz="2000">
                  <a:solidFill>
                    <a:srgbClr val="A6F299"/>
                  </a:solidFill>
                  <a:latin typeface="Carlito Bold"/>
                  <a:ea typeface="Carlito Bold"/>
                  <a:cs typeface="Carlito Bold"/>
                  <a:sym typeface="Carlito Bold"/>
                </a:rPr>
                <a:t>fields</a:t>
              </a:r>
              <a:r>
                <a:rPr lang="en-US" sz="2000">
                  <a:solidFill>
                    <a:srgbClr val="A6F299"/>
                  </a:solidFill>
                  <a:latin typeface="Carlito"/>
                  <a:ea typeface="Carlito"/>
                  <a:cs typeface="Carlito"/>
                  <a:sym typeface="Carlito"/>
                </a:rPr>
                <a:t>, and </a:t>
              </a:r>
              <a:r>
                <a:rPr lang="en-US" b="true" sz="2000">
                  <a:solidFill>
                    <a:srgbClr val="A6F299"/>
                  </a:solidFill>
                  <a:latin typeface="Carlito Bold"/>
                  <a:ea typeface="Carlito Bold"/>
                  <a:cs typeface="Carlito Bold"/>
                  <a:sym typeface="Carlito Bold"/>
                </a:rPr>
                <a:t>primary keys</a:t>
              </a:r>
              <a:r>
                <a:rPr lang="en-US" sz="2000">
                  <a:solidFill>
                    <a:srgbClr val="A6F299"/>
                  </a:solidFill>
                  <a:latin typeface="Carlito"/>
                  <a:ea typeface="Carlito"/>
                  <a:cs typeface="Carlito"/>
                  <a:sym typeface="Carlito"/>
                </a:rPr>
                <a:t>. Reflect on what you've learned during this lesson about the importance of databases and how they differ from spreadsheets. Good luck!</a:t>
              </a:r>
            </a:p>
          </p:txBody>
        </p:sp>
      </p:grpSp>
      <p:grpSp>
        <p:nvGrpSpPr>
          <p:cNvPr name="Group 9" id="9"/>
          <p:cNvGrpSpPr/>
          <p:nvPr/>
        </p:nvGrpSpPr>
        <p:grpSpPr>
          <a:xfrm rot="0">
            <a:off x="666750" y="9184102"/>
            <a:ext cx="2171730" cy="2205796"/>
            <a:chOff x="0" y="0"/>
            <a:chExt cx="812800" cy="825500"/>
          </a:xfrm>
        </p:grpSpPr>
        <p:sp>
          <p:nvSpPr>
            <p:cNvPr name="Freeform 10" id="10"/>
            <p:cNvSpPr/>
            <p:nvPr/>
          </p:nvSpPr>
          <p:spPr>
            <a:xfrm flipH="false" flipV="false" rot="0">
              <a:off x="1270" y="0"/>
              <a:ext cx="810260" cy="822960"/>
            </a:xfrm>
            <a:custGeom>
              <a:avLst/>
              <a:gdLst/>
              <a:ahLst/>
              <a:cxnLst/>
              <a:rect r="r" b="b" t="t" l="l"/>
              <a:pathLst>
                <a:path h="822960" w="810260">
                  <a:moveTo>
                    <a:pt x="405130" y="0"/>
                  </a:moveTo>
                  <a:lnTo>
                    <a:pt x="450850" y="151130"/>
                  </a:lnTo>
                  <a:lnTo>
                    <a:pt x="546100" y="25400"/>
                  </a:lnTo>
                  <a:lnTo>
                    <a:pt x="537210" y="181610"/>
                  </a:lnTo>
                  <a:lnTo>
                    <a:pt x="669290" y="96520"/>
                  </a:lnTo>
                  <a:lnTo>
                    <a:pt x="608330" y="241300"/>
                  </a:lnTo>
                  <a:lnTo>
                    <a:pt x="760730" y="205740"/>
                  </a:lnTo>
                  <a:lnTo>
                    <a:pt x="654050" y="321310"/>
                  </a:lnTo>
                  <a:lnTo>
                    <a:pt x="810260" y="340360"/>
                  </a:lnTo>
                  <a:lnTo>
                    <a:pt x="669290" y="411480"/>
                  </a:lnTo>
                  <a:lnTo>
                    <a:pt x="810260" y="482600"/>
                  </a:lnTo>
                  <a:lnTo>
                    <a:pt x="654050" y="501650"/>
                  </a:lnTo>
                  <a:lnTo>
                    <a:pt x="760730" y="617220"/>
                  </a:lnTo>
                  <a:lnTo>
                    <a:pt x="608330" y="581660"/>
                  </a:lnTo>
                  <a:lnTo>
                    <a:pt x="669290" y="726440"/>
                  </a:lnTo>
                  <a:lnTo>
                    <a:pt x="537210" y="640080"/>
                  </a:lnTo>
                  <a:lnTo>
                    <a:pt x="546100" y="797560"/>
                  </a:lnTo>
                  <a:lnTo>
                    <a:pt x="450850" y="671830"/>
                  </a:lnTo>
                  <a:lnTo>
                    <a:pt x="405130" y="822960"/>
                  </a:lnTo>
                  <a:lnTo>
                    <a:pt x="359410" y="671830"/>
                  </a:lnTo>
                  <a:lnTo>
                    <a:pt x="264160" y="797560"/>
                  </a:lnTo>
                  <a:lnTo>
                    <a:pt x="273050" y="640080"/>
                  </a:lnTo>
                  <a:lnTo>
                    <a:pt x="140970" y="726440"/>
                  </a:lnTo>
                  <a:lnTo>
                    <a:pt x="201930" y="581660"/>
                  </a:lnTo>
                  <a:lnTo>
                    <a:pt x="49530" y="617220"/>
                  </a:lnTo>
                  <a:lnTo>
                    <a:pt x="156210" y="501650"/>
                  </a:lnTo>
                  <a:lnTo>
                    <a:pt x="0" y="482600"/>
                  </a:lnTo>
                  <a:lnTo>
                    <a:pt x="140970" y="411480"/>
                  </a:lnTo>
                  <a:lnTo>
                    <a:pt x="0" y="340360"/>
                  </a:lnTo>
                  <a:lnTo>
                    <a:pt x="156210" y="321310"/>
                  </a:lnTo>
                  <a:lnTo>
                    <a:pt x="49530" y="205740"/>
                  </a:lnTo>
                  <a:lnTo>
                    <a:pt x="201930" y="241300"/>
                  </a:lnTo>
                  <a:lnTo>
                    <a:pt x="140970" y="96520"/>
                  </a:lnTo>
                  <a:lnTo>
                    <a:pt x="273050" y="181610"/>
                  </a:lnTo>
                  <a:lnTo>
                    <a:pt x="264160" y="25400"/>
                  </a:lnTo>
                  <a:lnTo>
                    <a:pt x="359410" y="151130"/>
                  </a:lnTo>
                  <a:close/>
                </a:path>
              </a:pathLst>
            </a:custGeom>
            <a:solidFill>
              <a:srgbClr val="A6F299"/>
            </a:solidFill>
          </p:spPr>
        </p:sp>
        <p:sp>
          <p:nvSpPr>
            <p:cNvPr name="TextBox 11" id="11"/>
            <p:cNvSpPr txBox="true"/>
            <p:nvPr/>
          </p:nvSpPr>
          <p:spPr>
            <a:xfrm>
              <a:off x="141746" y="112576"/>
              <a:ext cx="529308" cy="559367"/>
            </a:xfrm>
            <a:prstGeom prst="rect">
              <a:avLst/>
            </a:prstGeom>
          </p:spPr>
          <p:txBody>
            <a:bodyPr anchor="ctr" rtlCol="false" tIns="50800" lIns="50800" bIns="50800" rIns="50800"/>
            <a:lstStyle/>
            <a:p>
              <a:pPr algn="ctr" marL="0" indent="0" lvl="0">
                <a:lnSpc>
                  <a:spcPts val="3359"/>
                </a:lnSpc>
                <a:spcBef>
                  <a:spcPct val="0"/>
                </a:spcBef>
              </a:pP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B2E0B"/>
        </a:solidFill>
      </p:bgPr>
    </p:bg>
    <p:spTree>
      <p:nvGrpSpPr>
        <p:cNvPr id="1" name=""/>
        <p:cNvGrpSpPr/>
        <p:nvPr/>
      </p:nvGrpSpPr>
      <p:grpSpPr>
        <a:xfrm>
          <a:off x="0" y="0"/>
          <a:ext cx="0" cy="0"/>
          <a:chOff x="0" y="0"/>
          <a:chExt cx="0" cy="0"/>
        </a:xfrm>
      </p:grpSpPr>
      <p:grpSp>
        <p:nvGrpSpPr>
          <p:cNvPr name="Group 2" id="2"/>
          <p:cNvGrpSpPr/>
          <p:nvPr/>
        </p:nvGrpSpPr>
        <p:grpSpPr>
          <a:xfrm rot="0">
            <a:off x="10429875" y="0"/>
            <a:ext cx="7858125" cy="10287000"/>
            <a:chOff x="0" y="0"/>
            <a:chExt cx="1217429" cy="1593725"/>
          </a:xfrm>
        </p:grpSpPr>
        <p:sp>
          <p:nvSpPr>
            <p:cNvPr name="Freeform 3" id="3"/>
            <p:cNvSpPr/>
            <p:nvPr/>
          </p:nvSpPr>
          <p:spPr>
            <a:xfrm flipH="false" flipV="false" rot="0">
              <a:off x="0" y="0"/>
              <a:ext cx="1217429" cy="1593725"/>
            </a:xfrm>
            <a:custGeom>
              <a:avLst/>
              <a:gdLst/>
              <a:ahLst/>
              <a:cxnLst/>
              <a:rect r="r" b="b" t="t" l="l"/>
              <a:pathLst>
                <a:path h="1593725" w="1217429">
                  <a:moveTo>
                    <a:pt x="0" y="0"/>
                  </a:moveTo>
                  <a:lnTo>
                    <a:pt x="1217429" y="0"/>
                  </a:lnTo>
                  <a:lnTo>
                    <a:pt x="1217429" y="1593725"/>
                  </a:lnTo>
                  <a:lnTo>
                    <a:pt x="0" y="1593725"/>
                  </a:lnTo>
                  <a:close/>
                </a:path>
              </a:pathLst>
            </a:custGeom>
            <a:blipFill>
              <a:blip r:embed="rId2"/>
              <a:stretch>
                <a:fillRect l="0" t="-421" r="0" b="-421"/>
              </a:stretch>
            </a:blipFill>
          </p:spPr>
        </p:sp>
      </p:grpSp>
      <p:grpSp>
        <p:nvGrpSpPr>
          <p:cNvPr name="Group 4" id="4"/>
          <p:cNvGrpSpPr/>
          <p:nvPr/>
        </p:nvGrpSpPr>
        <p:grpSpPr>
          <a:xfrm rot="0">
            <a:off x="666750" y="666755"/>
            <a:ext cx="7230865" cy="5857875"/>
            <a:chOff x="0" y="0"/>
            <a:chExt cx="9641153" cy="7810500"/>
          </a:xfrm>
        </p:grpSpPr>
        <p:sp>
          <p:nvSpPr>
            <p:cNvPr name="TextBox 5" id="5"/>
            <p:cNvSpPr txBox="true"/>
            <p:nvPr/>
          </p:nvSpPr>
          <p:spPr>
            <a:xfrm rot="0">
              <a:off x="26326" y="57150"/>
              <a:ext cx="9614826" cy="2679279"/>
            </a:xfrm>
            <a:prstGeom prst="rect">
              <a:avLst/>
            </a:prstGeom>
          </p:spPr>
          <p:txBody>
            <a:bodyPr anchor="t" rtlCol="false" tIns="0" lIns="0" bIns="0" rIns="0">
              <a:spAutoFit/>
            </a:bodyPr>
            <a:lstStyle/>
            <a:p>
              <a:pPr algn="l" marL="0" indent="0" lvl="0">
                <a:lnSpc>
                  <a:spcPts val="7840"/>
                </a:lnSpc>
                <a:spcBef>
                  <a:spcPct val="0"/>
                </a:spcBef>
              </a:pPr>
              <a:r>
                <a:rPr lang="en-US" sz="7000" i="true">
                  <a:solidFill>
                    <a:srgbClr val="A6F299"/>
                  </a:solidFill>
                  <a:latin typeface="Radley Italics"/>
                  <a:ea typeface="Radley Italics"/>
                  <a:cs typeface="Radley Italics"/>
                  <a:sym typeface="Radley Italics"/>
                </a:rPr>
                <a:t>Learning Objectives</a:t>
              </a:r>
            </a:p>
          </p:txBody>
        </p:sp>
        <p:sp>
          <p:nvSpPr>
            <p:cNvPr name="TextBox 6" id="6"/>
            <p:cNvSpPr txBox="true"/>
            <p:nvPr/>
          </p:nvSpPr>
          <p:spPr>
            <a:xfrm rot="0">
              <a:off x="26326" y="3708400"/>
              <a:ext cx="9614826" cy="1397000"/>
            </a:xfrm>
            <a:prstGeom prst="rect">
              <a:avLst/>
            </a:prstGeom>
          </p:spPr>
          <p:txBody>
            <a:bodyPr anchor="t" rtlCol="false" tIns="0" lIns="0" bIns="0" rIns="0">
              <a:spAutoFit/>
            </a:bodyPr>
            <a:lstStyle/>
            <a:p>
              <a:pPr algn="l" marL="0" indent="0" lvl="0">
                <a:lnSpc>
                  <a:spcPts val="4199"/>
                </a:lnSpc>
                <a:spcBef>
                  <a:spcPct val="0"/>
                </a:spcBef>
              </a:pPr>
              <a:r>
                <a:rPr lang="en-US" sz="3499" u="none">
                  <a:solidFill>
                    <a:srgbClr val="68D36D"/>
                  </a:solidFill>
                  <a:latin typeface="Radley"/>
                  <a:ea typeface="Radley"/>
                  <a:cs typeface="Radley"/>
                  <a:sym typeface="Radley"/>
                </a:rPr>
                <a:t>Key concepts in understanding databases and their applications</a:t>
              </a:r>
            </a:p>
          </p:txBody>
        </p:sp>
        <p:sp>
          <p:nvSpPr>
            <p:cNvPr name="AutoShape 7" id="7"/>
            <p:cNvSpPr/>
            <p:nvPr/>
          </p:nvSpPr>
          <p:spPr>
            <a:xfrm>
              <a:off x="0" y="3222414"/>
              <a:ext cx="9614826" cy="0"/>
            </a:xfrm>
            <a:prstGeom prst="line">
              <a:avLst/>
            </a:prstGeom>
            <a:ln cap="flat" w="25400">
              <a:solidFill>
                <a:srgbClr val="A6F299"/>
              </a:solidFill>
              <a:prstDash val="solid"/>
              <a:headEnd type="none" len="sm" w="sm"/>
              <a:tailEnd type="none" len="sm" w="sm"/>
            </a:ln>
          </p:spPr>
        </p:sp>
        <p:sp>
          <p:nvSpPr>
            <p:cNvPr name="TextBox 8" id="8"/>
            <p:cNvSpPr txBox="true"/>
            <p:nvPr/>
          </p:nvSpPr>
          <p:spPr>
            <a:xfrm rot="0">
              <a:off x="26326" y="5740400"/>
              <a:ext cx="9588500" cy="2070100"/>
            </a:xfrm>
            <a:prstGeom prst="rect">
              <a:avLst/>
            </a:prstGeom>
          </p:spPr>
          <p:txBody>
            <a:bodyPr anchor="t" rtlCol="false" tIns="0" lIns="0" bIns="0" rIns="0">
              <a:spAutoFit/>
            </a:bodyPr>
            <a:lstStyle/>
            <a:p>
              <a:pPr algn="l" marL="0" indent="0" lvl="0">
                <a:lnSpc>
                  <a:spcPts val="2400"/>
                </a:lnSpc>
              </a:pPr>
              <a:r>
                <a:rPr lang="en-US" sz="2000">
                  <a:solidFill>
                    <a:srgbClr val="A6F299"/>
                  </a:solidFill>
                  <a:latin typeface="Carlito"/>
                  <a:ea typeface="Carlito"/>
                  <a:cs typeface="Carlito"/>
                  <a:sym typeface="Carlito"/>
                </a:rPr>
                <a:t>By the end of this lesson, you will be able to </a:t>
              </a:r>
              <a:r>
                <a:rPr lang="en-US" b="true" sz="2000">
                  <a:solidFill>
                    <a:srgbClr val="A6F299"/>
                  </a:solidFill>
                  <a:latin typeface="Carlito Bold"/>
                  <a:ea typeface="Carlito Bold"/>
                  <a:cs typeface="Carlito Bold"/>
                  <a:sym typeface="Carlito Bold"/>
                </a:rPr>
                <a:t>define essential terms</a:t>
              </a:r>
              <a:r>
                <a:rPr lang="en-US" sz="2000">
                  <a:solidFill>
                    <a:srgbClr val="A6F299"/>
                  </a:solidFill>
                  <a:latin typeface="Carlito"/>
                  <a:ea typeface="Carlito"/>
                  <a:cs typeface="Carlito"/>
                  <a:sym typeface="Carlito"/>
                </a:rPr>
                <a:t> related to databases such as database, table, record, field, and primary key. You will also learn to explain why databases are superior to spreadsheets for handling large data sets, and how to navigate Microsoft Access effectively.</a:t>
              </a:r>
            </a:p>
          </p:txBody>
        </p:sp>
      </p:grpSp>
      <p:grpSp>
        <p:nvGrpSpPr>
          <p:cNvPr name="Group 9" id="9"/>
          <p:cNvGrpSpPr/>
          <p:nvPr/>
        </p:nvGrpSpPr>
        <p:grpSpPr>
          <a:xfrm rot="0">
            <a:off x="666750" y="9184102"/>
            <a:ext cx="2171730" cy="2205796"/>
            <a:chOff x="0" y="0"/>
            <a:chExt cx="812800" cy="825500"/>
          </a:xfrm>
        </p:grpSpPr>
        <p:sp>
          <p:nvSpPr>
            <p:cNvPr name="Freeform 10" id="10"/>
            <p:cNvSpPr/>
            <p:nvPr/>
          </p:nvSpPr>
          <p:spPr>
            <a:xfrm flipH="false" flipV="false" rot="0">
              <a:off x="1270" y="0"/>
              <a:ext cx="810260" cy="822960"/>
            </a:xfrm>
            <a:custGeom>
              <a:avLst/>
              <a:gdLst/>
              <a:ahLst/>
              <a:cxnLst/>
              <a:rect r="r" b="b" t="t" l="l"/>
              <a:pathLst>
                <a:path h="822960" w="810260">
                  <a:moveTo>
                    <a:pt x="405130" y="0"/>
                  </a:moveTo>
                  <a:lnTo>
                    <a:pt x="450850" y="151130"/>
                  </a:lnTo>
                  <a:lnTo>
                    <a:pt x="546100" y="25400"/>
                  </a:lnTo>
                  <a:lnTo>
                    <a:pt x="537210" y="181610"/>
                  </a:lnTo>
                  <a:lnTo>
                    <a:pt x="669290" y="96520"/>
                  </a:lnTo>
                  <a:lnTo>
                    <a:pt x="608330" y="241300"/>
                  </a:lnTo>
                  <a:lnTo>
                    <a:pt x="760730" y="205740"/>
                  </a:lnTo>
                  <a:lnTo>
                    <a:pt x="654050" y="321310"/>
                  </a:lnTo>
                  <a:lnTo>
                    <a:pt x="810260" y="340360"/>
                  </a:lnTo>
                  <a:lnTo>
                    <a:pt x="669290" y="411480"/>
                  </a:lnTo>
                  <a:lnTo>
                    <a:pt x="810260" y="482600"/>
                  </a:lnTo>
                  <a:lnTo>
                    <a:pt x="654050" y="501650"/>
                  </a:lnTo>
                  <a:lnTo>
                    <a:pt x="760730" y="617220"/>
                  </a:lnTo>
                  <a:lnTo>
                    <a:pt x="608330" y="581660"/>
                  </a:lnTo>
                  <a:lnTo>
                    <a:pt x="669290" y="726440"/>
                  </a:lnTo>
                  <a:lnTo>
                    <a:pt x="537210" y="640080"/>
                  </a:lnTo>
                  <a:lnTo>
                    <a:pt x="546100" y="797560"/>
                  </a:lnTo>
                  <a:lnTo>
                    <a:pt x="450850" y="671830"/>
                  </a:lnTo>
                  <a:lnTo>
                    <a:pt x="405130" y="822960"/>
                  </a:lnTo>
                  <a:lnTo>
                    <a:pt x="359410" y="671830"/>
                  </a:lnTo>
                  <a:lnTo>
                    <a:pt x="264160" y="797560"/>
                  </a:lnTo>
                  <a:lnTo>
                    <a:pt x="273050" y="640080"/>
                  </a:lnTo>
                  <a:lnTo>
                    <a:pt x="140970" y="726440"/>
                  </a:lnTo>
                  <a:lnTo>
                    <a:pt x="201930" y="581660"/>
                  </a:lnTo>
                  <a:lnTo>
                    <a:pt x="49530" y="617220"/>
                  </a:lnTo>
                  <a:lnTo>
                    <a:pt x="156210" y="501650"/>
                  </a:lnTo>
                  <a:lnTo>
                    <a:pt x="0" y="482600"/>
                  </a:lnTo>
                  <a:lnTo>
                    <a:pt x="140970" y="411480"/>
                  </a:lnTo>
                  <a:lnTo>
                    <a:pt x="0" y="340360"/>
                  </a:lnTo>
                  <a:lnTo>
                    <a:pt x="156210" y="321310"/>
                  </a:lnTo>
                  <a:lnTo>
                    <a:pt x="49530" y="205740"/>
                  </a:lnTo>
                  <a:lnTo>
                    <a:pt x="201930" y="241300"/>
                  </a:lnTo>
                  <a:lnTo>
                    <a:pt x="140970" y="96520"/>
                  </a:lnTo>
                  <a:lnTo>
                    <a:pt x="273050" y="181610"/>
                  </a:lnTo>
                  <a:lnTo>
                    <a:pt x="264160" y="25400"/>
                  </a:lnTo>
                  <a:lnTo>
                    <a:pt x="359410" y="151130"/>
                  </a:lnTo>
                  <a:close/>
                </a:path>
              </a:pathLst>
            </a:custGeom>
            <a:solidFill>
              <a:srgbClr val="A6F299"/>
            </a:solidFill>
          </p:spPr>
        </p:sp>
        <p:sp>
          <p:nvSpPr>
            <p:cNvPr name="TextBox 11" id="11"/>
            <p:cNvSpPr txBox="true"/>
            <p:nvPr/>
          </p:nvSpPr>
          <p:spPr>
            <a:xfrm>
              <a:off x="141746" y="112576"/>
              <a:ext cx="529308" cy="559367"/>
            </a:xfrm>
            <a:prstGeom prst="rect">
              <a:avLst/>
            </a:prstGeom>
          </p:spPr>
          <p:txBody>
            <a:bodyPr anchor="ctr" rtlCol="false" tIns="50800" lIns="50800" bIns="50800" rIns="50800"/>
            <a:lstStyle/>
            <a:p>
              <a:pPr algn="ctr" marL="0" indent="0" lvl="0">
                <a:lnSpc>
                  <a:spcPts val="3359"/>
                </a:lnSpc>
                <a:spcBef>
                  <a:spcPct val="0"/>
                </a:spcBef>
              </a:pP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B2E0B"/>
        </a:solidFill>
      </p:bgPr>
    </p:bg>
    <p:spTree>
      <p:nvGrpSpPr>
        <p:cNvPr id="1" name=""/>
        <p:cNvGrpSpPr/>
        <p:nvPr/>
      </p:nvGrpSpPr>
      <p:grpSpPr>
        <a:xfrm>
          <a:off x="0" y="0"/>
          <a:ext cx="0" cy="0"/>
          <a:chOff x="0" y="0"/>
          <a:chExt cx="0" cy="0"/>
        </a:xfrm>
      </p:grpSpPr>
      <p:grpSp>
        <p:nvGrpSpPr>
          <p:cNvPr name="Group 2" id="2"/>
          <p:cNvGrpSpPr/>
          <p:nvPr/>
        </p:nvGrpSpPr>
        <p:grpSpPr>
          <a:xfrm rot="0">
            <a:off x="7553325" y="0"/>
            <a:ext cx="10734675" cy="6934200"/>
            <a:chOff x="0" y="0"/>
            <a:chExt cx="3111331" cy="2009804"/>
          </a:xfrm>
        </p:grpSpPr>
        <p:sp>
          <p:nvSpPr>
            <p:cNvPr name="Freeform 3" id="3"/>
            <p:cNvSpPr/>
            <p:nvPr/>
          </p:nvSpPr>
          <p:spPr>
            <a:xfrm flipH="false" flipV="false" rot="0">
              <a:off x="0" y="0"/>
              <a:ext cx="3111331" cy="2009804"/>
            </a:xfrm>
            <a:custGeom>
              <a:avLst/>
              <a:gdLst/>
              <a:ahLst/>
              <a:cxnLst/>
              <a:rect r="r" b="b" t="t" l="l"/>
              <a:pathLst>
                <a:path h="2009804" w="3111331">
                  <a:moveTo>
                    <a:pt x="0" y="0"/>
                  </a:moveTo>
                  <a:lnTo>
                    <a:pt x="3111331" y="0"/>
                  </a:lnTo>
                  <a:lnTo>
                    <a:pt x="3111331" y="2009804"/>
                  </a:lnTo>
                  <a:lnTo>
                    <a:pt x="0" y="2009804"/>
                  </a:lnTo>
                  <a:close/>
                </a:path>
              </a:pathLst>
            </a:custGeom>
            <a:blipFill>
              <a:blip r:embed="rId2"/>
              <a:stretch>
                <a:fillRect l="-74" t="0" r="-74" b="0"/>
              </a:stretch>
            </a:blipFill>
          </p:spPr>
        </p:sp>
      </p:grpSp>
      <p:sp>
        <p:nvSpPr>
          <p:cNvPr name="TextBox 4" id="4"/>
          <p:cNvSpPr txBox="true"/>
          <p:nvPr/>
        </p:nvSpPr>
        <p:spPr>
          <a:xfrm rot="0">
            <a:off x="666750" y="723900"/>
            <a:ext cx="4619625" cy="4966972"/>
          </a:xfrm>
          <a:prstGeom prst="rect">
            <a:avLst/>
          </a:prstGeom>
        </p:spPr>
        <p:txBody>
          <a:bodyPr anchor="t" rtlCol="false" tIns="0" lIns="0" bIns="0" rIns="0">
            <a:spAutoFit/>
          </a:bodyPr>
          <a:lstStyle/>
          <a:p>
            <a:pPr algn="l" marL="0" indent="0" lvl="0">
              <a:lnSpc>
                <a:spcPts val="7840"/>
              </a:lnSpc>
              <a:spcBef>
                <a:spcPct val="0"/>
              </a:spcBef>
            </a:pPr>
            <a:r>
              <a:rPr lang="en-US" sz="7000">
                <a:solidFill>
                  <a:srgbClr val="A6F299"/>
                </a:solidFill>
                <a:latin typeface="Radley"/>
                <a:ea typeface="Radley"/>
                <a:cs typeface="Radley"/>
                <a:sym typeface="Radley"/>
              </a:rPr>
              <a:t>Where Does Spotify Store All Its Data?</a:t>
            </a:r>
          </a:p>
        </p:txBody>
      </p:sp>
      <p:grpSp>
        <p:nvGrpSpPr>
          <p:cNvPr name="Group 5" id="5"/>
          <p:cNvGrpSpPr/>
          <p:nvPr/>
        </p:nvGrpSpPr>
        <p:grpSpPr>
          <a:xfrm rot="0">
            <a:off x="7553325" y="7829550"/>
            <a:ext cx="5753100" cy="895350"/>
            <a:chOff x="0" y="0"/>
            <a:chExt cx="7670800" cy="1193800"/>
          </a:xfrm>
        </p:grpSpPr>
        <p:sp>
          <p:nvSpPr>
            <p:cNvPr name="TextBox 6" id="6"/>
            <p:cNvSpPr txBox="true"/>
            <p:nvPr/>
          </p:nvSpPr>
          <p:spPr>
            <a:xfrm rot="0">
              <a:off x="0" y="-57150"/>
              <a:ext cx="7670800" cy="622724"/>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68D36D"/>
                  </a:solidFill>
                  <a:latin typeface="Radley"/>
                  <a:ea typeface="Radley"/>
                  <a:cs typeface="Radley"/>
                  <a:sym typeface="Radley"/>
                </a:rPr>
                <a:t>Data Lives Here</a:t>
              </a:r>
            </a:p>
          </p:txBody>
        </p:sp>
        <p:sp>
          <p:nvSpPr>
            <p:cNvPr name="TextBox 7" id="7"/>
            <p:cNvSpPr txBox="true"/>
            <p:nvPr/>
          </p:nvSpPr>
          <p:spPr>
            <a:xfrm rot="0">
              <a:off x="0" y="759460"/>
              <a:ext cx="7670800" cy="434340"/>
            </a:xfrm>
            <a:prstGeom prst="rect">
              <a:avLst/>
            </a:prstGeom>
          </p:spPr>
          <p:txBody>
            <a:bodyPr anchor="t" rtlCol="false" tIns="0" lIns="0" bIns="0" rIns="0">
              <a:spAutoFit/>
            </a:bodyPr>
            <a:lstStyle/>
            <a:p>
              <a:pPr algn="l" marL="0" indent="0" lvl="0">
                <a:lnSpc>
                  <a:spcPts val="2520"/>
                </a:lnSpc>
              </a:pPr>
              <a:r>
                <a:rPr lang="en-US" sz="1800">
                  <a:solidFill>
                    <a:srgbClr val="A6F299"/>
                  </a:solidFill>
                  <a:latin typeface="Carlito"/>
                  <a:ea typeface="Carlito"/>
                  <a:cs typeface="Carlito"/>
                  <a:sym typeface="Carlito"/>
                </a:rPr>
                <a:t>Spotify uses databases to store and manage songs efficiently.</a:t>
              </a:r>
            </a:p>
          </p:txBody>
        </p:sp>
      </p:grpSp>
      <p:grpSp>
        <p:nvGrpSpPr>
          <p:cNvPr name="Group 8" id="8"/>
          <p:cNvGrpSpPr/>
          <p:nvPr/>
        </p:nvGrpSpPr>
        <p:grpSpPr>
          <a:xfrm rot="0">
            <a:off x="666750" y="9184102"/>
            <a:ext cx="2171730" cy="2205796"/>
            <a:chOff x="0" y="0"/>
            <a:chExt cx="812800" cy="825500"/>
          </a:xfrm>
        </p:grpSpPr>
        <p:sp>
          <p:nvSpPr>
            <p:cNvPr name="Freeform 9" id="9"/>
            <p:cNvSpPr/>
            <p:nvPr/>
          </p:nvSpPr>
          <p:spPr>
            <a:xfrm flipH="false" flipV="false" rot="0">
              <a:off x="1270" y="0"/>
              <a:ext cx="810260" cy="822960"/>
            </a:xfrm>
            <a:custGeom>
              <a:avLst/>
              <a:gdLst/>
              <a:ahLst/>
              <a:cxnLst/>
              <a:rect r="r" b="b" t="t" l="l"/>
              <a:pathLst>
                <a:path h="822960" w="810260">
                  <a:moveTo>
                    <a:pt x="405130" y="0"/>
                  </a:moveTo>
                  <a:lnTo>
                    <a:pt x="450850" y="151130"/>
                  </a:lnTo>
                  <a:lnTo>
                    <a:pt x="546100" y="25400"/>
                  </a:lnTo>
                  <a:lnTo>
                    <a:pt x="537210" y="181610"/>
                  </a:lnTo>
                  <a:lnTo>
                    <a:pt x="669290" y="96520"/>
                  </a:lnTo>
                  <a:lnTo>
                    <a:pt x="608330" y="241300"/>
                  </a:lnTo>
                  <a:lnTo>
                    <a:pt x="760730" y="205740"/>
                  </a:lnTo>
                  <a:lnTo>
                    <a:pt x="654050" y="321310"/>
                  </a:lnTo>
                  <a:lnTo>
                    <a:pt x="810260" y="340360"/>
                  </a:lnTo>
                  <a:lnTo>
                    <a:pt x="669290" y="411480"/>
                  </a:lnTo>
                  <a:lnTo>
                    <a:pt x="810260" y="482600"/>
                  </a:lnTo>
                  <a:lnTo>
                    <a:pt x="654050" y="501650"/>
                  </a:lnTo>
                  <a:lnTo>
                    <a:pt x="760730" y="617220"/>
                  </a:lnTo>
                  <a:lnTo>
                    <a:pt x="608330" y="581660"/>
                  </a:lnTo>
                  <a:lnTo>
                    <a:pt x="669290" y="726440"/>
                  </a:lnTo>
                  <a:lnTo>
                    <a:pt x="537210" y="640080"/>
                  </a:lnTo>
                  <a:lnTo>
                    <a:pt x="546100" y="797560"/>
                  </a:lnTo>
                  <a:lnTo>
                    <a:pt x="450850" y="671830"/>
                  </a:lnTo>
                  <a:lnTo>
                    <a:pt x="405130" y="822960"/>
                  </a:lnTo>
                  <a:lnTo>
                    <a:pt x="359410" y="671830"/>
                  </a:lnTo>
                  <a:lnTo>
                    <a:pt x="264160" y="797560"/>
                  </a:lnTo>
                  <a:lnTo>
                    <a:pt x="273050" y="640080"/>
                  </a:lnTo>
                  <a:lnTo>
                    <a:pt x="140970" y="726440"/>
                  </a:lnTo>
                  <a:lnTo>
                    <a:pt x="201930" y="581660"/>
                  </a:lnTo>
                  <a:lnTo>
                    <a:pt x="49530" y="617220"/>
                  </a:lnTo>
                  <a:lnTo>
                    <a:pt x="156210" y="501650"/>
                  </a:lnTo>
                  <a:lnTo>
                    <a:pt x="0" y="482600"/>
                  </a:lnTo>
                  <a:lnTo>
                    <a:pt x="140970" y="411480"/>
                  </a:lnTo>
                  <a:lnTo>
                    <a:pt x="0" y="340360"/>
                  </a:lnTo>
                  <a:lnTo>
                    <a:pt x="156210" y="321310"/>
                  </a:lnTo>
                  <a:lnTo>
                    <a:pt x="49530" y="205740"/>
                  </a:lnTo>
                  <a:lnTo>
                    <a:pt x="201930" y="241300"/>
                  </a:lnTo>
                  <a:lnTo>
                    <a:pt x="140970" y="96520"/>
                  </a:lnTo>
                  <a:lnTo>
                    <a:pt x="273050" y="181610"/>
                  </a:lnTo>
                  <a:lnTo>
                    <a:pt x="264160" y="25400"/>
                  </a:lnTo>
                  <a:lnTo>
                    <a:pt x="359410" y="151130"/>
                  </a:lnTo>
                  <a:close/>
                </a:path>
              </a:pathLst>
            </a:custGeom>
            <a:solidFill>
              <a:srgbClr val="A6F299"/>
            </a:solidFill>
          </p:spPr>
        </p:sp>
        <p:sp>
          <p:nvSpPr>
            <p:cNvPr name="TextBox 10" id="10"/>
            <p:cNvSpPr txBox="true"/>
            <p:nvPr/>
          </p:nvSpPr>
          <p:spPr>
            <a:xfrm>
              <a:off x="141746" y="112576"/>
              <a:ext cx="529308" cy="559367"/>
            </a:xfrm>
            <a:prstGeom prst="rect">
              <a:avLst/>
            </a:prstGeom>
          </p:spPr>
          <p:txBody>
            <a:bodyPr anchor="ctr" rtlCol="false" tIns="50800" lIns="50800" bIns="50800" rIns="50800"/>
            <a:lstStyle/>
            <a:p>
              <a:pPr algn="ctr" marL="0" indent="0" lvl="0">
                <a:lnSpc>
                  <a:spcPts val="3359"/>
                </a:lnSpc>
                <a:spcBef>
                  <a:spcPct val="0"/>
                </a:spcBef>
              </a:pP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B2E0B"/>
        </a:solidFill>
      </p:bgPr>
    </p:bg>
    <p:spTree>
      <p:nvGrpSpPr>
        <p:cNvPr id="1" name=""/>
        <p:cNvGrpSpPr/>
        <p:nvPr/>
      </p:nvGrpSpPr>
      <p:grpSpPr>
        <a:xfrm>
          <a:off x="0" y="0"/>
          <a:ext cx="0" cy="0"/>
          <a:chOff x="0" y="0"/>
          <a:chExt cx="0" cy="0"/>
        </a:xfrm>
      </p:grpSpPr>
      <p:grpSp>
        <p:nvGrpSpPr>
          <p:cNvPr name="Group 2" id="2"/>
          <p:cNvGrpSpPr/>
          <p:nvPr/>
        </p:nvGrpSpPr>
        <p:grpSpPr>
          <a:xfrm rot="0">
            <a:off x="9296400" y="6038850"/>
            <a:ext cx="4010025" cy="3581400"/>
            <a:chOff x="0" y="0"/>
            <a:chExt cx="1391532" cy="1242794"/>
          </a:xfrm>
        </p:grpSpPr>
        <p:sp>
          <p:nvSpPr>
            <p:cNvPr name="Freeform 3" id="3"/>
            <p:cNvSpPr/>
            <p:nvPr/>
          </p:nvSpPr>
          <p:spPr>
            <a:xfrm flipH="false" flipV="false" rot="0">
              <a:off x="0" y="0"/>
              <a:ext cx="1391532" cy="1242794"/>
            </a:xfrm>
            <a:custGeom>
              <a:avLst/>
              <a:gdLst/>
              <a:ahLst/>
              <a:cxnLst/>
              <a:rect r="r" b="b" t="t" l="l"/>
              <a:pathLst>
                <a:path h="1242794" w="1391532">
                  <a:moveTo>
                    <a:pt x="0" y="0"/>
                  </a:moveTo>
                  <a:lnTo>
                    <a:pt x="1391532" y="0"/>
                  </a:lnTo>
                  <a:lnTo>
                    <a:pt x="1391532" y="1242794"/>
                  </a:lnTo>
                  <a:lnTo>
                    <a:pt x="0" y="1242794"/>
                  </a:lnTo>
                  <a:close/>
                </a:path>
              </a:pathLst>
            </a:custGeom>
            <a:blipFill>
              <a:blip r:embed="rId2"/>
              <a:stretch>
                <a:fillRect l="-316" t="0" r="-316" b="0"/>
              </a:stretch>
            </a:blipFill>
          </p:spPr>
        </p:sp>
      </p:grpSp>
      <p:grpSp>
        <p:nvGrpSpPr>
          <p:cNvPr name="Group 4" id="4"/>
          <p:cNvGrpSpPr/>
          <p:nvPr/>
        </p:nvGrpSpPr>
        <p:grpSpPr>
          <a:xfrm rot="0">
            <a:off x="4981575" y="6038850"/>
            <a:ext cx="4010025" cy="3581400"/>
            <a:chOff x="0" y="0"/>
            <a:chExt cx="1391532" cy="1242794"/>
          </a:xfrm>
        </p:grpSpPr>
        <p:sp>
          <p:nvSpPr>
            <p:cNvPr name="Freeform 5" id="5"/>
            <p:cNvSpPr/>
            <p:nvPr/>
          </p:nvSpPr>
          <p:spPr>
            <a:xfrm flipH="false" flipV="false" rot="0">
              <a:off x="0" y="0"/>
              <a:ext cx="1391532" cy="1242794"/>
            </a:xfrm>
            <a:custGeom>
              <a:avLst/>
              <a:gdLst/>
              <a:ahLst/>
              <a:cxnLst/>
              <a:rect r="r" b="b" t="t" l="l"/>
              <a:pathLst>
                <a:path h="1242794" w="1391532">
                  <a:moveTo>
                    <a:pt x="0" y="0"/>
                  </a:moveTo>
                  <a:lnTo>
                    <a:pt x="1391532" y="0"/>
                  </a:lnTo>
                  <a:lnTo>
                    <a:pt x="1391532" y="1242794"/>
                  </a:lnTo>
                  <a:lnTo>
                    <a:pt x="0" y="1242794"/>
                  </a:lnTo>
                  <a:close/>
                </a:path>
              </a:pathLst>
            </a:custGeom>
            <a:blipFill>
              <a:blip r:embed="rId3"/>
              <a:stretch>
                <a:fillRect l="-316" t="0" r="-316" b="0"/>
              </a:stretch>
            </a:blipFill>
          </p:spPr>
        </p:sp>
      </p:grpSp>
      <p:grpSp>
        <p:nvGrpSpPr>
          <p:cNvPr name="Group 6" id="6"/>
          <p:cNvGrpSpPr/>
          <p:nvPr/>
        </p:nvGrpSpPr>
        <p:grpSpPr>
          <a:xfrm rot="0">
            <a:off x="13611225" y="6038850"/>
            <a:ext cx="4010025" cy="3581400"/>
            <a:chOff x="0" y="0"/>
            <a:chExt cx="1391532" cy="1242794"/>
          </a:xfrm>
        </p:grpSpPr>
        <p:sp>
          <p:nvSpPr>
            <p:cNvPr name="Freeform 7" id="7"/>
            <p:cNvSpPr/>
            <p:nvPr/>
          </p:nvSpPr>
          <p:spPr>
            <a:xfrm flipH="false" flipV="false" rot="0">
              <a:off x="0" y="0"/>
              <a:ext cx="1391532" cy="1242794"/>
            </a:xfrm>
            <a:custGeom>
              <a:avLst/>
              <a:gdLst/>
              <a:ahLst/>
              <a:cxnLst/>
              <a:rect r="r" b="b" t="t" l="l"/>
              <a:pathLst>
                <a:path h="1242794" w="1391532">
                  <a:moveTo>
                    <a:pt x="0" y="0"/>
                  </a:moveTo>
                  <a:lnTo>
                    <a:pt x="1391532" y="0"/>
                  </a:lnTo>
                  <a:lnTo>
                    <a:pt x="1391532" y="1242794"/>
                  </a:lnTo>
                  <a:lnTo>
                    <a:pt x="0" y="1242794"/>
                  </a:lnTo>
                  <a:close/>
                </a:path>
              </a:pathLst>
            </a:custGeom>
            <a:blipFill>
              <a:blip r:embed="rId4"/>
              <a:stretch>
                <a:fillRect l="-316" t="0" r="-316" b="0"/>
              </a:stretch>
            </a:blipFill>
          </p:spPr>
        </p:sp>
      </p:grpSp>
      <p:sp>
        <p:nvSpPr>
          <p:cNvPr name="TextBox 8" id="8"/>
          <p:cNvSpPr txBox="true"/>
          <p:nvPr/>
        </p:nvSpPr>
        <p:spPr>
          <a:xfrm rot="0">
            <a:off x="666750" y="723900"/>
            <a:ext cx="13249275" cy="1004572"/>
          </a:xfrm>
          <a:prstGeom prst="rect">
            <a:avLst/>
          </a:prstGeom>
        </p:spPr>
        <p:txBody>
          <a:bodyPr anchor="t" rtlCol="false" tIns="0" lIns="0" bIns="0" rIns="0">
            <a:spAutoFit/>
          </a:bodyPr>
          <a:lstStyle/>
          <a:p>
            <a:pPr algn="l" marL="0" indent="0" lvl="0">
              <a:lnSpc>
                <a:spcPts val="7840"/>
              </a:lnSpc>
              <a:spcBef>
                <a:spcPct val="0"/>
              </a:spcBef>
            </a:pPr>
            <a:r>
              <a:rPr lang="en-US" sz="7000">
                <a:solidFill>
                  <a:srgbClr val="A6F299"/>
                </a:solidFill>
                <a:latin typeface="Radley"/>
                <a:ea typeface="Radley"/>
                <a:cs typeface="Radley"/>
                <a:sym typeface="Radley"/>
              </a:rPr>
              <a:t>Databases Everywhere</a:t>
            </a:r>
          </a:p>
        </p:txBody>
      </p:sp>
      <p:grpSp>
        <p:nvGrpSpPr>
          <p:cNvPr name="Group 9" id="9"/>
          <p:cNvGrpSpPr/>
          <p:nvPr/>
        </p:nvGrpSpPr>
        <p:grpSpPr>
          <a:xfrm rot="0">
            <a:off x="4981575" y="4248150"/>
            <a:ext cx="2876550" cy="1255395"/>
            <a:chOff x="0" y="0"/>
            <a:chExt cx="3835400" cy="1673860"/>
          </a:xfrm>
        </p:grpSpPr>
        <p:sp>
          <p:nvSpPr>
            <p:cNvPr name="TextBox 10" id="10"/>
            <p:cNvSpPr txBox="true"/>
            <p:nvPr/>
          </p:nvSpPr>
          <p:spPr>
            <a:xfrm rot="0">
              <a:off x="0" y="-57150"/>
              <a:ext cx="3835400" cy="622724"/>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68D36D"/>
                  </a:solidFill>
                  <a:latin typeface="Radley"/>
                  <a:ea typeface="Radley"/>
                  <a:cs typeface="Radley"/>
                  <a:sym typeface="Radley"/>
                </a:rPr>
                <a:t>Spotify</a:t>
              </a:r>
            </a:p>
          </p:txBody>
        </p:sp>
        <p:sp>
          <p:nvSpPr>
            <p:cNvPr name="TextBox 11" id="11"/>
            <p:cNvSpPr txBox="true"/>
            <p:nvPr/>
          </p:nvSpPr>
          <p:spPr>
            <a:xfrm rot="0">
              <a:off x="0" y="820420"/>
              <a:ext cx="3835400" cy="853440"/>
            </a:xfrm>
            <a:prstGeom prst="rect">
              <a:avLst/>
            </a:prstGeom>
          </p:spPr>
          <p:txBody>
            <a:bodyPr anchor="t" rtlCol="false" tIns="0" lIns="0" bIns="0" rIns="0">
              <a:spAutoFit/>
            </a:bodyPr>
            <a:lstStyle/>
            <a:p>
              <a:pPr algn="l" marL="0" indent="0" lvl="0">
                <a:lnSpc>
                  <a:spcPts val="2520"/>
                </a:lnSpc>
              </a:pPr>
              <a:r>
                <a:rPr lang="en-US" b="true" sz="1800">
                  <a:solidFill>
                    <a:srgbClr val="A6F299"/>
                  </a:solidFill>
                  <a:latin typeface="Carlito Bold"/>
                  <a:ea typeface="Carlito Bold"/>
                  <a:cs typeface="Carlito Bold"/>
                  <a:sym typeface="Carlito Bold"/>
                </a:rPr>
                <a:t>100 million songs</a:t>
              </a:r>
              <a:r>
                <a:rPr lang="en-US" sz="1800">
                  <a:solidFill>
                    <a:srgbClr val="A6F299"/>
                  </a:solidFill>
                  <a:latin typeface="Carlito"/>
                  <a:ea typeface="Carlito"/>
                  <a:cs typeface="Carlito"/>
                  <a:sym typeface="Carlito"/>
                </a:rPr>
                <a:t> stored in a database</a:t>
              </a:r>
            </a:p>
          </p:txBody>
        </p:sp>
      </p:grpSp>
      <p:grpSp>
        <p:nvGrpSpPr>
          <p:cNvPr name="Group 12" id="12"/>
          <p:cNvGrpSpPr/>
          <p:nvPr/>
        </p:nvGrpSpPr>
        <p:grpSpPr>
          <a:xfrm rot="0">
            <a:off x="9296400" y="4248150"/>
            <a:ext cx="2876550" cy="1255395"/>
            <a:chOff x="0" y="0"/>
            <a:chExt cx="3835400" cy="1673860"/>
          </a:xfrm>
        </p:grpSpPr>
        <p:sp>
          <p:nvSpPr>
            <p:cNvPr name="TextBox 13" id="13"/>
            <p:cNvSpPr txBox="true"/>
            <p:nvPr/>
          </p:nvSpPr>
          <p:spPr>
            <a:xfrm rot="0">
              <a:off x="0" y="820420"/>
              <a:ext cx="3835400" cy="853440"/>
            </a:xfrm>
            <a:prstGeom prst="rect">
              <a:avLst/>
            </a:prstGeom>
          </p:spPr>
          <p:txBody>
            <a:bodyPr anchor="t" rtlCol="false" tIns="0" lIns="0" bIns="0" rIns="0">
              <a:spAutoFit/>
            </a:bodyPr>
            <a:lstStyle/>
            <a:p>
              <a:pPr algn="l" marL="0" indent="0" lvl="0">
                <a:lnSpc>
                  <a:spcPts val="2520"/>
                </a:lnSpc>
              </a:pPr>
              <a:r>
                <a:rPr lang="en-US" sz="1800">
                  <a:solidFill>
                    <a:srgbClr val="A6F299"/>
                  </a:solidFill>
                  <a:latin typeface="Carlito"/>
                  <a:ea typeface="Carlito"/>
                  <a:cs typeface="Carlito"/>
                  <a:sym typeface="Carlito"/>
                </a:rPr>
                <a:t>Billions of videos </a:t>
              </a:r>
              <a:r>
                <a:rPr lang="en-US" b="true" sz="1800">
                  <a:solidFill>
                    <a:srgbClr val="A6F299"/>
                  </a:solidFill>
                  <a:latin typeface="Carlito Bold"/>
                  <a:ea typeface="Carlito Bold"/>
                  <a:cs typeface="Carlito Bold"/>
                  <a:sym typeface="Carlito Bold"/>
                </a:rPr>
                <a:t>managed through databases</a:t>
              </a:r>
            </a:p>
          </p:txBody>
        </p:sp>
        <p:sp>
          <p:nvSpPr>
            <p:cNvPr name="TextBox 14" id="14"/>
            <p:cNvSpPr txBox="true"/>
            <p:nvPr/>
          </p:nvSpPr>
          <p:spPr>
            <a:xfrm rot="0">
              <a:off x="0" y="-57150"/>
              <a:ext cx="3835400" cy="622724"/>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68D36D"/>
                  </a:solidFill>
                  <a:latin typeface="Radley"/>
                  <a:ea typeface="Radley"/>
                  <a:cs typeface="Radley"/>
                  <a:sym typeface="Radley"/>
                </a:rPr>
                <a:t>TikTok</a:t>
              </a:r>
            </a:p>
          </p:txBody>
        </p:sp>
      </p:grpSp>
      <p:grpSp>
        <p:nvGrpSpPr>
          <p:cNvPr name="Group 15" id="15"/>
          <p:cNvGrpSpPr/>
          <p:nvPr/>
        </p:nvGrpSpPr>
        <p:grpSpPr>
          <a:xfrm rot="0">
            <a:off x="13611225" y="4248150"/>
            <a:ext cx="2876550" cy="1255395"/>
            <a:chOff x="0" y="0"/>
            <a:chExt cx="3835400" cy="1673860"/>
          </a:xfrm>
        </p:grpSpPr>
        <p:sp>
          <p:nvSpPr>
            <p:cNvPr name="TextBox 16" id="16"/>
            <p:cNvSpPr txBox="true"/>
            <p:nvPr/>
          </p:nvSpPr>
          <p:spPr>
            <a:xfrm rot="0">
              <a:off x="0" y="820420"/>
              <a:ext cx="3835400" cy="853440"/>
            </a:xfrm>
            <a:prstGeom prst="rect">
              <a:avLst/>
            </a:prstGeom>
          </p:spPr>
          <p:txBody>
            <a:bodyPr anchor="t" rtlCol="false" tIns="0" lIns="0" bIns="0" rIns="0">
              <a:spAutoFit/>
            </a:bodyPr>
            <a:lstStyle/>
            <a:p>
              <a:pPr algn="l" marL="0" indent="0" lvl="0">
                <a:lnSpc>
                  <a:spcPts val="2520"/>
                </a:lnSpc>
              </a:pPr>
              <a:r>
                <a:rPr lang="en-US" b="true" sz="1800">
                  <a:solidFill>
                    <a:srgbClr val="A6F299"/>
                  </a:solidFill>
                  <a:latin typeface="Carlito Bold"/>
                  <a:ea typeface="Carlito Bold"/>
                  <a:cs typeface="Carlito Bold"/>
                  <a:sym typeface="Carlito Bold"/>
                </a:rPr>
                <a:t>67 million patient records</a:t>
              </a:r>
              <a:r>
                <a:rPr lang="en-US" sz="1800">
                  <a:solidFill>
                    <a:srgbClr val="A6F299"/>
                  </a:solidFill>
                  <a:latin typeface="Carlito"/>
                  <a:ea typeface="Carlito"/>
                  <a:cs typeface="Carlito"/>
                  <a:sym typeface="Carlito"/>
                </a:rPr>
                <a:t> organized efficiently</a:t>
              </a:r>
            </a:p>
          </p:txBody>
        </p:sp>
        <p:sp>
          <p:nvSpPr>
            <p:cNvPr name="TextBox 17" id="17"/>
            <p:cNvSpPr txBox="true"/>
            <p:nvPr/>
          </p:nvSpPr>
          <p:spPr>
            <a:xfrm rot="0">
              <a:off x="0" y="-57150"/>
              <a:ext cx="3835400" cy="622724"/>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68D36D"/>
                  </a:solidFill>
                  <a:latin typeface="Radley"/>
                  <a:ea typeface="Radley"/>
                  <a:cs typeface="Radley"/>
                  <a:sym typeface="Radley"/>
                </a:rPr>
                <a:t>NHS</a:t>
              </a:r>
            </a:p>
          </p:txBody>
        </p:sp>
      </p:grpSp>
    </p:spTree>
  </p:cSld>
  <p:clrMapOvr>
    <a:masterClrMapping/>
  </p:clrMapOvr>
</p:sld>
</file>

<file path=ppt/slides/slide5.xml><?xml version="1.0" encoding="utf-8"?>
<p:sld xmlns:p="http://schemas.openxmlformats.org/presentationml/2006/main" xmlns:a="http://schemas.openxmlformats.org/drawingml/2006/main">
  <p:cSld>
    <p:bg>
      <p:bgPr>
        <a:solidFill>
          <a:srgbClr val="0B2E0B"/>
        </a:solidFill>
      </p:bgPr>
    </p:bg>
    <p:spTree>
      <p:nvGrpSpPr>
        <p:cNvPr id="1" name=""/>
        <p:cNvGrpSpPr/>
        <p:nvPr/>
      </p:nvGrpSpPr>
      <p:grpSpPr>
        <a:xfrm>
          <a:off x="0" y="0"/>
          <a:ext cx="0" cy="0"/>
          <a:chOff x="0" y="0"/>
          <a:chExt cx="0" cy="0"/>
        </a:xfrm>
      </p:grpSpPr>
      <p:grpSp>
        <p:nvGrpSpPr>
          <p:cNvPr name="Group 2" id="2"/>
          <p:cNvGrpSpPr/>
          <p:nvPr/>
        </p:nvGrpSpPr>
        <p:grpSpPr>
          <a:xfrm rot="0">
            <a:off x="666750" y="5143500"/>
            <a:ext cx="6057900" cy="3334512"/>
            <a:chOff x="0" y="0"/>
            <a:chExt cx="8077200" cy="4446016"/>
          </a:xfrm>
        </p:grpSpPr>
        <p:sp>
          <p:nvSpPr>
            <p:cNvPr name="TextBox 3" id="3"/>
            <p:cNvSpPr txBox="true"/>
            <p:nvPr/>
          </p:nvSpPr>
          <p:spPr>
            <a:xfrm rot="0">
              <a:off x="0" y="-66675"/>
              <a:ext cx="8077200" cy="625475"/>
            </a:xfrm>
            <a:prstGeom prst="rect">
              <a:avLst/>
            </a:prstGeom>
          </p:spPr>
          <p:txBody>
            <a:bodyPr anchor="t" rtlCol="false" tIns="0" lIns="0" bIns="0" rIns="0">
              <a:spAutoFit/>
            </a:bodyPr>
            <a:lstStyle/>
            <a:p>
              <a:pPr algn="l" marL="0" indent="0" lvl="0">
                <a:lnSpc>
                  <a:spcPts val="3318"/>
                </a:lnSpc>
                <a:spcBef>
                  <a:spcPct val="0"/>
                </a:spcBef>
              </a:pPr>
              <a:r>
                <a:rPr lang="en-US" b="true" sz="2765" strike="noStrike" u="none">
                  <a:solidFill>
                    <a:srgbClr val="68D36D"/>
                  </a:solidFill>
                  <a:latin typeface="Carlito Bold"/>
                  <a:ea typeface="Carlito Bold"/>
                  <a:cs typeface="Carlito Bold"/>
                  <a:sym typeface="Carlito Bold"/>
                </a:rPr>
                <a:t>Spreadsheets</a:t>
              </a:r>
            </a:p>
          </p:txBody>
        </p:sp>
        <p:sp>
          <p:nvSpPr>
            <p:cNvPr name="TextBox 4" id="4"/>
            <p:cNvSpPr txBox="true"/>
            <p:nvPr/>
          </p:nvSpPr>
          <p:spPr>
            <a:xfrm rot="0">
              <a:off x="0" y="1127125"/>
              <a:ext cx="8077200" cy="3318891"/>
            </a:xfrm>
            <a:prstGeom prst="rect">
              <a:avLst/>
            </a:prstGeom>
          </p:spPr>
          <p:txBody>
            <a:bodyPr anchor="t" rtlCol="false" tIns="0" lIns="0" bIns="0" rIns="0">
              <a:spAutoFit/>
            </a:bodyPr>
            <a:lstStyle/>
            <a:p>
              <a:pPr algn="l" marL="0" indent="0" lvl="0">
                <a:lnSpc>
                  <a:spcPts val="2847"/>
                </a:lnSpc>
                <a:spcBef>
                  <a:spcPct val="0"/>
                </a:spcBef>
              </a:pPr>
              <a:r>
                <a:rPr lang="en-US" sz="2190" strike="noStrike" u="none">
                  <a:solidFill>
                    <a:srgbClr val="A6F299"/>
                  </a:solidFill>
                  <a:latin typeface="Carlito"/>
                  <a:ea typeface="Carlito"/>
                  <a:cs typeface="Carlito"/>
                  <a:sym typeface="Carlito"/>
                </a:rPr>
                <a:t>Spreadsheets are designed for </a:t>
              </a:r>
              <a:r>
                <a:rPr lang="en-US" b="true" sz="2190" strike="noStrike" u="none">
                  <a:solidFill>
                    <a:srgbClr val="A6F299"/>
                  </a:solidFill>
                  <a:latin typeface="Carlito Bold"/>
                  <a:ea typeface="Carlito Bold"/>
                  <a:cs typeface="Carlito Bold"/>
                  <a:sym typeface="Carlito Bold"/>
                </a:rPr>
                <a:t>small data sets</a:t>
              </a:r>
              <a:r>
                <a:rPr lang="en-US" sz="2190" strike="noStrike" u="none">
                  <a:solidFill>
                    <a:srgbClr val="A6F299"/>
                  </a:solidFill>
                  <a:latin typeface="Carlito"/>
                  <a:ea typeface="Carlito"/>
                  <a:cs typeface="Carlito"/>
                  <a:sym typeface="Carlito"/>
                </a:rPr>
                <a:t> and typically allow only one user to access and edit the information at a time. They are ideal for managing simple lists or calculations, enabling users to manipulate data easily. However, as data grows, spreadsheets become less efficient, leading to potential errors and limitations in data organization.</a:t>
              </a:r>
            </a:p>
          </p:txBody>
        </p:sp>
      </p:grpSp>
      <p:grpSp>
        <p:nvGrpSpPr>
          <p:cNvPr name="Group 5" id="5"/>
          <p:cNvGrpSpPr/>
          <p:nvPr/>
        </p:nvGrpSpPr>
        <p:grpSpPr>
          <a:xfrm rot="0">
            <a:off x="7858125" y="5143500"/>
            <a:ext cx="6057900" cy="4039362"/>
            <a:chOff x="0" y="0"/>
            <a:chExt cx="8077200" cy="5385816"/>
          </a:xfrm>
        </p:grpSpPr>
        <p:sp>
          <p:nvSpPr>
            <p:cNvPr name="TextBox 6" id="6"/>
            <p:cNvSpPr txBox="true"/>
            <p:nvPr/>
          </p:nvSpPr>
          <p:spPr>
            <a:xfrm rot="0">
              <a:off x="0" y="-66675"/>
              <a:ext cx="8077200" cy="625475"/>
            </a:xfrm>
            <a:prstGeom prst="rect">
              <a:avLst/>
            </a:prstGeom>
          </p:spPr>
          <p:txBody>
            <a:bodyPr anchor="t" rtlCol="false" tIns="0" lIns="0" bIns="0" rIns="0">
              <a:spAutoFit/>
            </a:bodyPr>
            <a:lstStyle/>
            <a:p>
              <a:pPr algn="l" marL="0" indent="0" lvl="0">
                <a:lnSpc>
                  <a:spcPts val="3318"/>
                </a:lnSpc>
                <a:spcBef>
                  <a:spcPct val="0"/>
                </a:spcBef>
              </a:pPr>
              <a:r>
                <a:rPr lang="en-US" b="true" sz="2765" strike="noStrike" u="none">
                  <a:solidFill>
                    <a:srgbClr val="68D36D"/>
                  </a:solidFill>
                  <a:latin typeface="Carlito Bold"/>
                  <a:ea typeface="Carlito Bold"/>
                  <a:cs typeface="Carlito Bold"/>
                  <a:sym typeface="Carlito Bold"/>
                </a:rPr>
                <a:t>Databases</a:t>
              </a:r>
            </a:p>
          </p:txBody>
        </p:sp>
        <p:sp>
          <p:nvSpPr>
            <p:cNvPr name="TextBox 7" id="7"/>
            <p:cNvSpPr txBox="true"/>
            <p:nvPr/>
          </p:nvSpPr>
          <p:spPr>
            <a:xfrm rot="0">
              <a:off x="0" y="1127125"/>
              <a:ext cx="8077200" cy="4258691"/>
            </a:xfrm>
            <a:prstGeom prst="rect">
              <a:avLst/>
            </a:prstGeom>
          </p:spPr>
          <p:txBody>
            <a:bodyPr anchor="t" rtlCol="false" tIns="0" lIns="0" bIns="0" rIns="0">
              <a:spAutoFit/>
            </a:bodyPr>
            <a:lstStyle/>
            <a:p>
              <a:pPr algn="l" marL="0" indent="0" lvl="0">
                <a:lnSpc>
                  <a:spcPts val="2847"/>
                </a:lnSpc>
                <a:spcBef>
                  <a:spcPct val="0"/>
                </a:spcBef>
              </a:pPr>
              <a:r>
                <a:rPr lang="en-US" sz="2190" strike="noStrike" u="none">
                  <a:solidFill>
                    <a:srgbClr val="A6F299"/>
                  </a:solidFill>
                  <a:latin typeface="Carlito"/>
                  <a:ea typeface="Carlito"/>
                  <a:cs typeface="Carlito"/>
                  <a:sym typeface="Carlito"/>
                </a:rPr>
                <a:t>Databases are built for </a:t>
              </a:r>
              <a:r>
                <a:rPr lang="en-US" b="true" sz="2190" strike="noStrike" u="none">
                  <a:solidFill>
                    <a:srgbClr val="A6F299"/>
                  </a:solidFill>
                  <a:latin typeface="Carlito Bold"/>
                  <a:ea typeface="Carlito Bold"/>
                  <a:cs typeface="Carlito Bold"/>
                  <a:sym typeface="Carlito Bold"/>
                </a:rPr>
                <a:t>large data volumes</a:t>
              </a:r>
              <a:r>
                <a:rPr lang="en-US" sz="2190" strike="noStrike" u="none">
                  <a:solidFill>
                    <a:srgbClr val="A6F299"/>
                  </a:solidFill>
                  <a:latin typeface="Carlito"/>
                  <a:ea typeface="Carlito"/>
                  <a:cs typeface="Carlito"/>
                  <a:sym typeface="Carlito"/>
                </a:rPr>
                <a:t> and support multiple users accessing the information simultaneously. They excel in fast searching and managing complex relationships between different data sets. Databases ensure data integrity and security while allowing for advanced functionalities like running queries and generating reports, making them ideal for organizations with significant data needs.</a:t>
              </a:r>
            </a:p>
          </p:txBody>
        </p:sp>
      </p:grpSp>
      <p:grpSp>
        <p:nvGrpSpPr>
          <p:cNvPr name="Group 8" id="8"/>
          <p:cNvGrpSpPr/>
          <p:nvPr/>
        </p:nvGrpSpPr>
        <p:grpSpPr>
          <a:xfrm rot="0">
            <a:off x="666750" y="661581"/>
            <a:ext cx="12944475" cy="1754378"/>
            <a:chOff x="0" y="0"/>
            <a:chExt cx="17259300" cy="2339171"/>
          </a:xfrm>
        </p:grpSpPr>
        <p:sp>
          <p:nvSpPr>
            <p:cNvPr name="TextBox 9" id="9"/>
            <p:cNvSpPr txBox="true"/>
            <p:nvPr/>
          </p:nvSpPr>
          <p:spPr>
            <a:xfrm rot="0">
              <a:off x="0" y="142875"/>
              <a:ext cx="17259300" cy="1275292"/>
            </a:xfrm>
            <a:prstGeom prst="rect">
              <a:avLst/>
            </a:prstGeom>
          </p:spPr>
          <p:txBody>
            <a:bodyPr anchor="t" rtlCol="false" tIns="0" lIns="0" bIns="0" rIns="0">
              <a:spAutoFit/>
            </a:bodyPr>
            <a:lstStyle/>
            <a:p>
              <a:pPr algn="l" marL="0" indent="0" lvl="0">
                <a:lnSpc>
                  <a:spcPts val="6999"/>
                </a:lnSpc>
              </a:pPr>
              <a:r>
                <a:rPr lang="en-US" sz="6999">
                  <a:solidFill>
                    <a:srgbClr val="A6F299"/>
                  </a:solidFill>
                  <a:latin typeface="Radley"/>
                  <a:ea typeface="Radley"/>
                  <a:cs typeface="Radley"/>
                  <a:sym typeface="Radley"/>
                </a:rPr>
                <a:t>Databases vs Spreadsheets</a:t>
              </a:r>
            </a:p>
          </p:txBody>
        </p:sp>
        <p:sp>
          <p:nvSpPr>
            <p:cNvPr name="TextBox 10" id="10"/>
            <p:cNvSpPr txBox="true"/>
            <p:nvPr/>
          </p:nvSpPr>
          <p:spPr>
            <a:xfrm rot="0">
              <a:off x="0" y="1781175"/>
              <a:ext cx="17259300" cy="557996"/>
            </a:xfrm>
            <a:prstGeom prst="rect">
              <a:avLst/>
            </a:prstGeom>
          </p:spPr>
          <p:txBody>
            <a:bodyPr anchor="t" rtlCol="false" tIns="0" lIns="0" bIns="0" rIns="0">
              <a:spAutoFit/>
            </a:bodyPr>
            <a:lstStyle/>
            <a:p>
              <a:pPr algn="l" marL="0" indent="0" lvl="0">
                <a:lnSpc>
                  <a:spcPts val="3576"/>
                </a:lnSpc>
                <a:spcBef>
                  <a:spcPct val="0"/>
                </a:spcBef>
              </a:pPr>
              <a:r>
                <a:rPr lang="en-US" sz="2554" strike="noStrike" u="none">
                  <a:solidFill>
                    <a:srgbClr val="A6F299"/>
                  </a:solidFill>
                  <a:latin typeface="Radley"/>
                  <a:ea typeface="Radley"/>
                  <a:cs typeface="Radley"/>
                  <a:sym typeface="Radley"/>
                </a:rPr>
                <a:t>Understanding the differences between data management</a:t>
              </a:r>
            </a:p>
          </p:txBody>
        </p:sp>
      </p:grpSp>
      <p:grpSp>
        <p:nvGrpSpPr>
          <p:cNvPr name="Group 11" id="11"/>
          <p:cNvGrpSpPr/>
          <p:nvPr/>
        </p:nvGrpSpPr>
        <p:grpSpPr>
          <a:xfrm rot="0">
            <a:off x="17202135" y="459202"/>
            <a:ext cx="2171730" cy="2205796"/>
            <a:chOff x="0" y="0"/>
            <a:chExt cx="812800" cy="825500"/>
          </a:xfrm>
        </p:grpSpPr>
        <p:sp>
          <p:nvSpPr>
            <p:cNvPr name="Freeform 12" id="12"/>
            <p:cNvSpPr/>
            <p:nvPr/>
          </p:nvSpPr>
          <p:spPr>
            <a:xfrm flipH="false" flipV="false" rot="0">
              <a:off x="1270" y="0"/>
              <a:ext cx="810260" cy="822960"/>
            </a:xfrm>
            <a:custGeom>
              <a:avLst/>
              <a:gdLst/>
              <a:ahLst/>
              <a:cxnLst/>
              <a:rect r="r" b="b" t="t" l="l"/>
              <a:pathLst>
                <a:path h="822960" w="810260">
                  <a:moveTo>
                    <a:pt x="405130" y="0"/>
                  </a:moveTo>
                  <a:lnTo>
                    <a:pt x="450850" y="151130"/>
                  </a:lnTo>
                  <a:lnTo>
                    <a:pt x="546100" y="25400"/>
                  </a:lnTo>
                  <a:lnTo>
                    <a:pt x="537210" y="181610"/>
                  </a:lnTo>
                  <a:lnTo>
                    <a:pt x="669290" y="96520"/>
                  </a:lnTo>
                  <a:lnTo>
                    <a:pt x="608330" y="241300"/>
                  </a:lnTo>
                  <a:lnTo>
                    <a:pt x="760730" y="205740"/>
                  </a:lnTo>
                  <a:lnTo>
                    <a:pt x="654050" y="321310"/>
                  </a:lnTo>
                  <a:lnTo>
                    <a:pt x="810260" y="340360"/>
                  </a:lnTo>
                  <a:lnTo>
                    <a:pt x="669290" y="411480"/>
                  </a:lnTo>
                  <a:lnTo>
                    <a:pt x="810260" y="482600"/>
                  </a:lnTo>
                  <a:lnTo>
                    <a:pt x="654050" y="501650"/>
                  </a:lnTo>
                  <a:lnTo>
                    <a:pt x="760730" y="617220"/>
                  </a:lnTo>
                  <a:lnTo>
                    <a:pt x="608330" y="581660"/>
                  </a:lnTo>
                  <a:lnTo>
                    <a:pt x="669290" y="726440"/>
                  </a:lnTo>
                  <a:lnTo>
                    <a:pt x="537210" y="640080"/>
                  </a:lnTo>
                  <a:lnTo>
                    <a:pt x="546100" y="797560"/>
                  </a:lnTo>
                  <a:lnTo>
                    <a:pt x="450850" y="671830"/>
                  </a:lnTo>
                  <a:lnTo>
                    <a:pt x="405130" y="822960"/>
                  </a:lnTo>
                  <a:lnTo>
                    <a:pt x="359410" y="671830"/>
                  </a:lnTo>
                  <a:lnTo>
                    <a:pt x="264160" y="797560"/>
                  </a:lnTo>
                  <a:lnTo>
                    <a:pt x="273050" y="640080"/>
                  </a:lnTo>
                  <a:lnTo>
                    <a:pt x="140970" y="726440"/>
                  </a:lnTo>
                  <a:lnTo>
                    <a:pt x="201930" y="581660"/>
                  </a:lnTo>
                  <a:lnTo>
                    <a:pt x="49530" y="617220"/>
                  </a:lnTo>
                  <a:lnTo>
                    <a:pt x="156210" y="501650"/>
                  </a:lnTo>
                  <a:lnTo>
                    <a:pt x="0" y="482600"/>
                  </a:lnTo>
                  <a:lnTo>
                    <a:pt x="140970" y="411480"/>
                  </a:lnTo>
                  <a:lnTo>
                    <a:pt x="0" y="340360"/>
                  </a:lnTo>
                  <a:lnTo>
                    <a:pt x="156210" y="321310"/>
                  </a:lnTo>
                  <a:lnTo>
                    <a:pt x="49530" y="205740"/>
                  </a:lnTo>
                  <a:lnTo>
                    <a:pt x="201930" y="241300"/>
                  </a:lnTo>
                  <a:lnTo>
                    <a:pt x="140970" y="96520"/>
                  </a:lnTo>
                  <a:lnTo>
                    <a:pt x="273050" y="181610"/>
                  </a:lnTo>
                  <a:lnTo>
                    <a:pt x="264160" y="25400"/>
                  </a:lnTo>
                  <a:lnTo>
                    <a:pt x="359410" y="151130"/>
                  </a:lnTo>
                  <a:close/>
                </a:path>
              </a:pathLst>
            </a:custGeom>
            <a:solidFill>
              <a:srgbClr val="A6F299"/>
            </a:solidFill>
          </p:spPr>
        </p:sp>
        <p:sp>
          <p:nvSpPr>
            <p:cNvPr name="TextBox 13" id="13"/>
            <p:cNvSpPr txBox="true"/>
            <p:nvPr/>
          </p:nvSpPr>
          <p:spPr>
            <a:xfrm>
              <a:off x="141746" y="112576"/>
              <a:ext cx="529308" cy="559367"/>
            </a:xfrm>
            <a:prstGeom prst="rect">
              <a:avLst/>
            </a:prstGeom>
          </p:spPr>
          <p:txBody>
            <a:bodyPr anchor="ctr" rtlCol="false" tIns="50800" lIns="50800" bIns="50800" rIns="50800"/>
            <a:lstStyle/>
            <a:p>
              <a:pPr algn="ctr" marL="0" indent="0" lvl="0">
                <a:lnSpc>
                  <a:spcPts val="3359"/>
                </a:lnSpc>
                <a:spcBef>
                  <a:spcPct val="0"/>
                </a:spcBef>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B2E0B"/>
        </a:solidFill>
      </p:bgPr>
    </p:bg>
    <p:spTree>
      <p:nvGrpSpPr>
        <p:cNvPr id="1" name=""/>
        <p:cNvGrpSpPr/>
        <p:nvPr/>
      </p:nvGrpSpPr>
      <p:grpSpPr>
        <a:xfrm>
          <a:off x="0" y="0"/>
          <a:ext cx="0" cy="0"/>
          <a:chOff x="0" y="0"/>
          <a:chExt cx="0" cy="0"/>
        </a:xfrm>
      </p:grpSpPr>
      <p:grpSp>
        <p:nvGrpSpPr>
          <p:cNvPr name="Group 2" id="2"/>
          <p:cNvGrpSpPr/>
          <p:nvPr/>
        </p:nvGrpSpPr>
        <p:grpSpPr>
          <a:xfrm rot="0">
            <a:off x="12172950" y="666750"/>
            <a:ext cx="5448300" cy="2679055"/>
            <a:chOff x="0" y="0"/>
            <a:chExt cx="1739684" cy="855443"/>
          </a:xfrm>
        </p:grpSpPr>
        <p:sp>
          <p:nvSpPr>
            <p:cNvPr name="Freeform 3" id="3"/>
            <p:cNvSpPr/>
            <p:nvPr/>
          </p:nvSpPr>
          <p:spPr>
            <a:xfrm flipH="false" flipV="false" rot="0">
              <a:off x="0" y="0"/>
              <a:ext cx="1739684" cy="855443"/>
            </a:xfrm>
            <a:custGeom>
              <a:avLst/>
              <a:gdLst/>
              <a:ahLst/>
              <a:cxnLst/>
              <a:rect r="r" b="b" t="t" l="l"/>
              <a:pathLst>
                <a:path h="855443" w="1739684">
                  <a:moveTo>
                    <a:pt x="0" y="0"/>
                  </a:moveTo>
                  <a:lnTo>
                    <a:pt x="1739684" y="0"/>
                  </a:lnTo>
                  <a:lnTo>
                    <a:pt x="1739684" y="855443"/>
                  </a:lnTo>
                  <a:lnTo>
                    <a:pt x="0" y="855443"/>
                  </a:lnTo>
                  <a:close/>
                </a:path>
              </a:pathLst>
            </a:custGeom>
            <a:blipFill>
              <a:blip r:embed="rId2"/>
              <a:stretch>
                <a:fillRect l="-48" t="0" r="-48" b="0"/>
              </a:stretch>
            </a:blipFill>
          </p:spPr>
        </p:sp>
      </p:grpSp>
      <p:grpSp>
        <p:nvGrpSpPr>
          <p:cNvPr name="Group 4" id="4"/>
          <p:cNvGrpSpPr/>
          <p:nvPr/>
        </p:nvGrpSpPr>
        <p:grpSpPr>
          <a:xfrm rot="0">
            <a:off x="6419850" y="666750"/>
            <a:ext cx="5448300" cy="2688044"/>
            <a:chOff x="0" y="0"/>
            <a:chExt cx="1739684" cy="858313"/>
          </a:xfrm>
        </p:grpSpPr>
        <p:sp>
          <p:nvSpPr>
            <p:cNvPr name="Freeform 5" id="5"/>
            <p:cNvSpPr/>
            <p:nvPr/>
          </p:nvSpPr>
          <p:spPr>
            <a:xfrm flipH="false" flipV="false" rot="0">
              <a:off x="0" y="0"/>
              <a:ext cx="1739684" cy="858313"/>
            </a:xfrm>
            <a:custGeom>
              <a:avLst/>
              <a:gdLst/>
              <a:ahLst/>
              <a:cxnLst/>
              <a:rect r="r" b="b" t="t" l="l"/>
              <a:pathLst>
                <a:path h="858313" w="1739684">
                  <a:moveTo>
                    <a:pt x="0" y="0"/>
                  </a:moveTo>
                  <a:lnTo>
                    <a:pt x="1739684" y="0"/>
                  </a:lnTo>
                  <a:lnTo>
                    <a:pt x="1739684" y="858313"/>
                  </a:lnTo>
                  <a:lnTo>
                    <a:pt x="0" y="858313"/>
                  </a:lnTo>
                  <a:close/>
                </a:path>
              </a:pathLst>
            </a:custGeom>
            <a:blipFill>
              <a:blip r:embed="rId3"/>
              <a:stretch>
                <a:fillRect l="-216" t="0" r="-216" b="0"/>
              </a:stretch>
            </a:blipFill>
          </p:spPr>
        </p:sp>
      </p:grpSp>
      <p:grpSp>
        <p:nvGrpSpPr>
          <p:cNvPr name="Group 6" id="6"/>
          <p:cNvGrpSpPr/>
          <p:nvPr/>
        </p:nvGrpSpPr>
        <p:grpSpPr>
          <a:xfrm rot="0">
            <a:off x="666750" y="666750"/>
            <a:ext cx="5448300" cy="2688044"/>
            <a:chOff x="0" y="0"/>
            <a:chExt cx="1739684" cy="858313"/>
          </a:xfrm>
        </p:grpSpPr>
        <p:sp>
          <p:nvSpPr>
            <p:cNvPr name="Freeform 7" id="7"/>
            <p:cNvSpPr/>
            <p:nvPr/>
          </p:nvSpPr>
          <p:spPr>
            <a:xfrm flipH="false" flipV="false" rot="0">
              <a:off x="0" y="0"/>
              <a:ext cx="1739684" cy="858313"/>
            </a:xfrm>
            <a:custGeom>
              <a:avLst/>
              <a:gdLst/>
              <a:ahLst/>
              <a:cxnLst/>
              <a:rect r="r" b="b" t="t" l="l"/>
              <a:pathLst>
                <a:path h="858313" w="1739684">
                  <a:moveTo>
                    <a:pt x="0" y="0"/>
                  </a:moveTo>
                  <a:lnTo>
                    <a:pt x="1739684" y="0"/>
                  </a:lnTo>
                  <a:lnTo>
                    <a:pt x="1739684" y="858313"/>
                  </a:lnTo>
                  <a:lnTo>
                    <a:pt x="0" y="858313"/>
                  </a:lnTo>
                  <a:close/>
                </a:path>
              </a:pathLst>
            </a:custGeom>
            <a:blipFill>
              <a:blip r:embed="rId4"/>
              <a:stretch>
                <a:fillRect l="-216" t="0" r="-216" b="0"/>
              </a:stretch>
            </a:blipFill>
          </p:spPr>
        </p:sp>
      </p:grpSp>
      <p:grpSp>
        <p:nvGrpSpPr>
          <p:cNvPr name="Group 8" id="8"/>
          <p:cNvGrpSpPr/>
          <p:nvPr/>
        </p:nvGrpSpPr>
        <p:grpSpPr>
          <a:xfrm rot="0">
            <a:off x="12172950" y="5148214"/>
            <a:ext cx="5448300" cy="2681336"/>
            <a:chOff x="0" y="0"/>
            <a:chExt cx="1739684" cy="856171"/>
          </a:xfrm>
        </p:grpSpPr>
        <p:sp>
          <p:nvSpPr>
            <p:cNvPr name="Freeform 9" id="9"/>
            <p:cNvSpPr/>
            <p:nvPr/>
          </p:nvSpPr>
          <p:spPr>
            <a:xfrm flipH="false" flipV="false" rot="0">
              <a:off x="0" y="0"/>
              <a:ext cx="1739684" cy="856171"/>
            </a:xfrm>
            <a:custGeom>
              <a:avLst/>
              <a:gdLst/>
              <a:ahLst/>
              <a:cxnLst/>
              <a:rect r="r" b="b" t="t" l="l"/>
              <a:pathLst>
                <a:path h="856171" w="1739684">
                  <a:moveTo>
                    <a:pt x="0" y="0"/>
                  </a:moveTo>
                  <a:lnTo>
                    <a:pt x="1739684" y="0"/>
                  </a:lnTo>
                  <a:lnTo>
                    <a:pt x="1739684" y="856171"/>
                  </a:lnTo>
                  <a:lnTo>
                    <a:pt x="0" y="856171"/>
                  </a:lnTo>
                  <a:close/>
                </a:path>
              </a:pathLst>
            </a:custGeom>
            <a:blipFill>
              <a:blip r:embed="rId5"/>
              <a:stretch>
                <a:fillRect l="-90" t="0" r="-90" b="0"/>
              </a:stretch>
            </a:blipFill>
          </p:spPr>
        </p:sp>
      </p:grpSp>
      <p:grpSp>
        <p:nvGrpSpPr>
          <p:cNvPr name="Group 10" id="10"/>
          <p:cNvGrpSpPr/>
          <p:nvPr/>
        </p:nvGrpSpPr>
        <p:grpSpPr>
          <a:xfrm rot="0">
            <a:off x="6419850" y="5142230"/>
            <a:ext cx="5448300" cy="2687320"/>
            <a:chOff x="0" y="0"/>
            <a:chExt cx="1739684" cy="858082"/>
          </a:xfrm>
        </p:grpSpPr>
        <p:sp>
          <p:nvSpPr>
            <p:cNvPr name="Freeform 11" id="11"/>
            <p:cNvSpPr/>
            <p:nvPr/>
          </p:nvSpPr>
          <p:spPr>
            <a:xfrm flipH="false" flipV="false" rot="0">
              <a:off x="0" y="0"/>
              <a:ext cx="1739684" cy="858082"/>
            </a:xfrm>
            <a:custGeom>
              <a:avLst/>
              <a:gdLst/>
              <a:ahLst/>
              <a:cxnLst/>
              <a:rect r="r" b="b" t="t" l="l"/>
              <a:pathLst>
                <a:path h="858082" w="1739684">
                  <a:moveTo>
                    <a:pt x="0" y="0"/>
                  </a:moveTo>
                  <a:lnTo>
                    <a:pt x="1739684" y="0"/>
                  </a:lnTo>
                  <a:lnTo>
                    <a:pt x="1739684" y="858082"/>
                  </a:lnTo>
                  <a:lnTo>
                    <a:pt x="0" y="858082"/>
                  </a:lnTo>
                  <a:close/>
                </a:path>
              </a:pathLst>
            </a:custGeom>
            <a:blipFill>
              <a:blip r:embed="rId6"/>
              <a:stretch>
                <a:fillRect l="-202" t="0" r="-202" b="0"/>
              </a:stretch>
            </a:blipFill>
          </p:spPr>
        </p:sp>
      </p:grpSp>
      <p:grpSp>
        <p:nvGrpSpPr>
          <p:cNvPr name="Group 12" id="12"/>
          <p:cNvGrpSpPr/>
          <p:nvPr/>
        </p:nvGrpSpPr>
        <p:grpSpPr>
          <a:xfrm rot="0">
            <a:off x="666750" y="5142230"/>
            <a:ext cx="5448300" cy="2681336"/>
            <a:chOff x="0" y="0"/>
            <a:chExt cx="1739684" cy="856171"/>
          </a:xfrm>
        </p:grpSpPr>
        <p:sp>
          <p:nvSpPr>
            <p:cNvPr name="Freeform 13" id="13"/>
            <p:cNvSpPr/>
            <p:nvPr/>
          </p:nvSpPr>
          <p:spPr>
            <a:xfrm flipH="false" flipV="false" rot="0">
              <a:off x="0" y="0"/>
              <a:ext cx="1739684" cy="856171"/>
            </a:xfrm>
            <a:custGeom>
              <a:avLst/>
              <a:gdLst/>
              <a:ahLst/>
              <a:cxnLst/>
              <a:rect r="r" b="b" t="t" l="l"/>
              <a:pathLst>
                <a:path h="856171" w="1739684">
                  <a:moveTo>
                    <a:pt x="0" y="0"/>
                  </a:moveTo>
                  <a:lnTo>
                    <a:pt x="1739684" y="0"/>
                  </a:lnTo>
                  <a:lnTo>
                    <a:pt x="1739684" y="856171"/>
                  </a:lnTo>
                  <a:lnTo>
                    <a:pt x="0" y="856171"/>
                  </a:lnTo>
                  <a:close/>
                </a:path>
              </a:pathLst>
            </a:custGeom>
            <a:blipFill>
              <a:blip r:embed="rId7"/>
              <a:stretch>
                <a:fillRect l="-90" t="0" r="-90" b="0"/>
              </a:stretch>
            </a:blipFill>
          </p:spPr>
        </p:sp>
      </p:grpSp>
      <p:grpSp>
        <p:nvGrpSpPr>
          <p:cNvPr name="Group 14" id="14"/>
          <p:cNvGrpSpPr/>
          <p:nvPr/>
        </p:nvGrpSpPr>
        <p:grpSpPr>
          <a:xfrm rot="0">
            <a:off x="660811" y="3921874"/>
            <a:ext cx="4890550" cy="878840"/>
            <a:chOff x="0" y="0"/>
            <a:chExt cx="6520733" cy="1171787"/>
          </a:xfrm>
        </p:grpSpPr>
        <p:sp>
          <p:nvSpPr>
            <p:cNvPr name="TextBox 15" id="15"/>
            <p:cNvSpPr txBox="true"/>
            <p:nvPr/>
          </p:nvSpPr>
          <p:spPr>
            <a:xfrm rot="0">
              <a:off x="0" y="-57150"/>
              <a:ext cx="6520733" cy="622724"/>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68D36D"/>
                  </a:solidFill>
                  <a:latin typeface="Radley"/>
                  <a:ea typeface="Radley"/>
                  <a:cs typeface="Radley"/>
                  <a:sym typeface="Radley"/>
                </a:rPr>
                <a:t>Database</a:t>
              </a:r>
            </a:p>
          </p:txBody>
        </p:sp>
        <p:sp>
          <p:nvSpPr>
            <p:cNvPr name="TextBox 16" id="16"/>
            <p:cNvSpPr txBox="true"/>
            <p:nvPr/>
          </p:nvSpPr>
          <p:spPr>
            <a:xfrm rot="0">
              <a:off x="0" y="695749"/>
              <a:ext cx="6516814" cy="476038"/>
            </a:xfrm>
            <a:prstGeom prst="rect">
              <a:avLst/>
            </a:prstGeom>
          </p:spPr>
          <p:txBody>
            <a:bodyPr anchor="t" rtlCol="false" tIns="0" lIns="0" bIns="0" rIns="0">
              <a:spAutoFit/>
            </a:bodyPr>
            <a:lstStyle/>
            <a:p>
              <a:pPr algn="l" marL="0" indent="0" lvl="0">
                <a:lnSpc>
                  <a:spcPts val="2764"/>
                </a:lnSpc>
                <a:spcBef>
                  <a:spcPct val="0"/>
                </a:spcBef>
              </a:pPr>
              <a:r>
                <a:rPr lang="en-US" sz="1974" strike="noStrike" u="none">
                  <a:solidFill>
                    <a:srgbClr val="A6F299"/>
                  </a:solidFill>
                  <a:latin typeface="Carlito"/>
                  <a:ea typeface="Carlito"/>
                  <a:cs typeface="Carlito"/>
                  <a:sym typeface="Carlito"/>
                </a:rPr>
                <a:t>Organised electronic collection of information</a:t>
              </a:r>
            </a:p>
          </p:txBody>
        </p:sp>
      </p:grpSp>
      <p:grpSp>
        <p:nvGrpSpPr>
          <p:cNvPr name="Group 17" id="17"/>
          <p:cNvGrpSpPr/>
          <p:nvPr/>
        </p:nvGrpSpPr>
        <p:grpSpPr>
          <a:xfrm rot="0">
            <a:off x="6413911" y="3921874"/>
            <a:ext cx="4890550" cy="878840"/>
            <a:chOff x="0" y="0"/>
            <a:chExt cx="6520733" cy="1171787"/>
          </a:xfrm>
        </p:grpSpPr>
        <p:sp>
          <p:nvSpPr>
            <p:cNvPr name="TextBox 18" id="18"/>
            <p:cNvSpPr txBox="true"/>
            <p:nvPr/>
          </p:nvSpPr>
          <p:spPr>
            <a:xfrm rot="0">
              <a:off x="0" y="-57150"/>
              <a:ext cx="6520733" cy="622724"/>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68D36D"/>
                  </a:solidFill>
                  <a:latin typeface="Radley"/>
                  <a:ea typeface="Radley"/>
                  <a:cs typeface="Radley"/>
                  <a:sym typeface="Radley"/>
                </a:rPr>
                <a:t>Table</a:t>
              </a:r>
            </a:p>
          </p:txBody>
        </p:sp>
        <p:sp>
          <p:nvSpPr>
            <p:cNvPr name="TextBox 19" id="19"/>
            <p:cNvSpPr txBox="true"/>
            <p:nvPr/>
          </p:nvSpPr>
          <p:spPr>
            <a:xfrm rot="0">
              <a:off x="0" y="695749"/>
              <a:ext cx="6520733" cy="476038"/>
            </a:xfrm>
            <a:prstGeom prst="rect">
              <a:avLst/>
            </a:prstGeom>
          </p:spPr>
          <p:txBody>
            <a:bodyPr anchor="t" rtlCol="false" tIns="0" lIns="0" bIns="0" rIns="0">
              <a:spAutoFit/>
            </a:bodyPr>
            <a:lstStyle/>
            <a:p>
              <a:pPr algn="l" marL="0" indent="0" lvl="0">
                <a:lnSpc>
                  <a:spcPts val="2764"/>
                </a:lnSpc>
                <a:spcBef>
                  <a:spcPct val="0"/>
                </a:spcBef>
              </a:pPr>
              <a:r>
                <a:rPr lang="en-US" sz="1974" strike="noStrike" u="none">
                  <a:solidFill>
                    <a:srgbClr val="A6F299"/>
                  </a:solidFill>
                  <a:latin typeface="Carlito"/>
                  <a:ea typeface="Carlito"/>
                  <a:cs typeface="Carlito"/>
                  <a:sym typeface="Carlito"/>
                </a:rPr>
                <a:t>Grid of rows and columns for data</a:t>
              </a:r>
            </a:p>
          </p:txBody>
        </p:sp>
      </p:grpSp>
      <p:grpSp>
        <p:nvGrpSpPr>
          <p:cNvPr name="Group 20" id="20"/>
          <p:cNvGrpSpPr/>
          <p:nvPr/>
        </p:nvGrpSpPr>
        <p:grpSpPr>
          <a:xfrm rot="0">
            <a:off x="12167011" y="3921874"/>
            <a:ext cx="4902427" cy="878840"/>
            <a:chOff x="0" y="0"/>
            <a:chExt cx="6536569" cy="1171787"/>
          </a:xfrm>
        </p:grpSpPr>
        <p:sp>
          <p:nvSpPr>
            <p:cNvPr name="TextBox 21" id="21"/>
            <p:cNvSpPr txBox="true"/>
            <p:nvPr/>
          </p:nvSpPr>
          <p:spPr>
            <a:xfrm rot="0">
              <a:off x="0" y="-57150"/>
              <a:ext cx="6536569" cy="622724"/>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68D36D"/>
                  </a:solidFill>
                  <a:latin typeface="Radley"/>
                  <a:ea typeface="Radley"/>
                  <a:cs typeface="Radley"/>
                  <a:sym typeface="Radley"/>
                </a:rPr>
                <a:t>Record</a:t>
              </a:r>
            </a:p>
          </p:txBody>
        </p:sp>
        <p:sp>
          <p:nvSpPr>
            <p:cNvPr name="TextBox 22" id="22"/>
            <p:cNvSpPr txBox="true"/>
            <p:nvPr/>
          </p:nvSpPr>
          <p:spPr>
            <a:xfrm rot="0">
              <a:off x="0" y="695749"/>
              <a:ext cx="6536569" cy="476038"/>
            </a:xfrm>
            <a:prstGeom prst="rect">
              <a:avLst/>
            </a:prstGeom>
          </p:spPr>
          <p:txBody>
            <a:bodyPr anchor="t" rtlCol="false" tIns="0" lIns="0" bIns="0" rIns="0">
              <a:spAutoFit/>
            </a:bodyPr>
            <a:lstStyle/>
            <a:p>
              <a:pPr algn="l" marL="0" indent="0" lvl="0">
                <a:lnSpc>
                  <a:spcPts val="2764"/>
                </a:lnSpc>
                <a:spcBef>
                  <a:spcPct val="0"/>
                </a:spcBef>
              </a:pPr>
              <a:r>
                <a:rPr lang="en-US" sz="1974" strike="noStrike" u="none">
                  <a:solidFill>
                    <a:srgbClr val="A6F299"/>
                  </a:solidFill>
                  <a:latin typeface="Carlito"/>
                  <a:ea typeface="Carlito"/>
                  <a:cs typeface="Carlito"/>
                  <a:sym typeface="Carlito"/>
                </a:rPr>
                <a:t>All data about one item displayed</a:t>
              </a:r>
            </a:p>
          </p:txBody>
        </p:sp>
      </p:grpSp>
      <p:grpSp>
        <p:nvGrpSpPr>
          <p:cNvPr name="Group 23" id="23"/>
          <p:cNvGrpSpPr/>
          <p:nvPr/>
        </p:nvGrpSpPr>
        <p:grpSpPr>
          <a:xfrm rot="0">
            <a:off x="666750" y="8403450"/>
            <a:ext cx="4890550" cy="878840"/>
            <a:chOff x="0" y="0"/>
            <a:chExt cx="6520733" cy="1171787"/>
          </a:xfrm>
        </p:grpSpPr>
        <p:sp>
          <p:nvSpPr>
            <p:cNvPr name="TextBox 24" id="24"/>
            <p:cNvSpPr txBox="true"/>
            <p:nvPr/>
          </p:nvSpPr>
          <p:spPr>
            <a:xfrm rot="0">
              <a:off x="0" y="-57150"/>
              <a:ext cx="6520733" cy="622724"/>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68D36D"/>
                  </a:solidFill>
                  <a:latin typeface="Radley"/>
                  <a:ea typeface="Radley"/>
                  <a:cs typeface="Radley"/>
                  <a:sym typeface="Radley"/>
                </a:rPr>
                <a:t>Field</a:t>
              </a:r>
            </a:p>
          </p:txBody>
        </p:sp>
        <p:sp>
          <p:nvSpPr>
            <p:cNvPr name="TextBox 25" id="25"/>
            <p:cNvSpPr txBox="true"/>
            <p:nvPr/>
          </p:nvSpPr>
          <p:spPr>
            <a:xfrm rot="0">
              <a:off x="0" y="695749"/>
              <a:ext cx="6516814" cy="476038"/>
            </a:xfrm>
            <a:prstGeom prst="rect">
              <a:avLst/>
            </a:prstGeom>
          </p:spPr>
          <p:txBody>
            <a:bodyPr anchor="t" rtlCol="false" tIns="0" lIns="0" bIns="0" rIns="0">
              <a:spAutoFit/>
            </a:bodyPr>
            <a:lstStyle/>
            <a:p>
              <a:pPr algn="l" marL="0" indent="0" lvl="0">
                <a:lnSpc>
                  <a:spcPts val="2764"/>
                </a:lnSpc>
                <a:spcBef>
                  <a:spcPct val="0"/>
                </a:spcBef>
              </a:pPr>
              <a:r>
                <a:rPr lang="en-US" sz="1974" strike="noStrike" u="none">
                  <a:solidFill>
                    <a:srgbClr val="A6F299"/>
                  </a:solidFill>
                  <a:latin typeface="Carlito"/>
                  <a:ea typeface="Carlito"/>
                  <a:cs typeface="Carlito"/>
                  <a:sym typeface="Carlito"/>
                </a:rPr>
                <a:t>One piece of information in a record</a:t>
              </a:r>
            </a:p>
          </p:txBody>
        </p:sp>
      </p:grpSp>
      <p:grpSp>
        <p:nvGrpSpPr>
          <p:cNvPr name="Group 26" id="26"/>
          <p:cNvGrpSpPr/>
          <p:nvPr/>
        </p:nvGrpSpPr>
        <p:grpSpPr>
          <a:xfrm rot="0">
            <a:off x="6419850" y="8403450"/>
            <a:ext cx="4890550" cy="878840"/>
            <a:chOff x="0" y="0"/>
            <a:chExt cx="6520733" cy="1171787"/>
          </a:xfrm>
        </p:grpSpPr>
        <p:sp>
          <p:nvSpPr>
            <p:cNvPr name="TextBox 27" id="27"/>
            <p:cNvSpPr txBox="true"/>
            <p:nvPr/>
          </p:nvSpPr>
          <p:spPr>
            <a:xfrm rot="0">
              <a:off x="0" y="-57150"/>
              <a:ext cx="6520733" cy="622724"/>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68D36D"/>
                  </a:solidFill>
                  <a:latin typeface="Radley"/>
                  <a:ea typeface="Radley"/>
                  <a:cs typeface="Radley"/>
                  <a:sym typeface="Radley"/>
                </a:rPr>
                <a:t>Primary Key</a:t>
              </a:r>
            </a:p>
          </p:txBody>
        </p:sp>
        <p:sp>
          <p:nvSpPr>
            <p:cNvPr name="TextBox 28" id="28"/>
            <p:cNvSpPr txBox="true"/>
            <p:nvPr/>
          </p:nvSpPr>
          <p:spPr>
            <a:xfrm rot="0">
              <a:off x="0" y="695749"/>
              <a:ext cx="6520733" cy="476038"/>
            </a:xfrm>
            <a:prstGeom prst="rect">
              <a:avLst/>
            </a:prstGeom>
          </p:spPr>
          <p:txBody>
            <a:bodyPr anchor="t" rtlCol="false" tIns="0" lIns="0" bIns="0" rIns="0">
              <a:spAutoFit/>
            </a:bodyPr>
            <a:lstStyle/>
            <a:p>
              <a:pPr algn="l" marL="0" indent="0" lvl="0">
                <a:lnSpc>
                  <a:spcPts val="2764"/>
                </a:lnSpc>
                <a:spcBef>
                  <a:spcPct val="0"/>
                </a:spcBef>
              </a:pPr>
              <a:r>
                <a:rPr lang="en-US" sz="1974" strike="noStrike" u="none">
                  <a:solidFill>
                    <a:srgbClr val="A6F299"/>
                  </a:solidFill>
                  <a:latin typeface="Carlito"/>
                  <a:ea typeface="Carlito"/>
                  <a:cs typeface="Carlito"/>
                  <a:sym typeface="Carlito"/>
                </a:rPr>
                <a:t>Unique identifier for each record</a:t>
              </a:r>
            </a:p>
          </p:txBody>
        </p:sp>
      </p:grpSp>
      <p:grpSp>
        <p:nvGrpSpPr>
          <p:cNvPr name="Group 29" id="29"/>
          <p:cNvGrpSpPr/>
          <p:nvPr/>
        </p:nvGrpSpPr>
        <p:grpSpPr>
          <a:xfrm rot="0">
            <a:off x="12172950" y="8403450"/>
            <a:ext cx="4902427" cy="878840"/>
            <a:chOff x="0" y="0"/>
            <a:chExt cx="6536569" cy="1171787"/>
          </a:xfrm>
        </p:grpSpPr>
        <p:sp>
          <p:nvSpPr>
            <p:cNvPr name="TextBox 30" id="30"/>
            <p:cNvSpPr txBox="true"/>
            <p:nvPr/>
          </p:nvSpPr>
          <p:spPr>
            <a:xfrm rot="0">
              <a:off x="0" y="-57150"/>
              <a:ext cx="6536569" cy="622724"/>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68D36D"/>
                  </a:solidFill>
                  <a:latin typeface="Radley"/>
                  <a:ea typeface="Radley"/>
                  <a:cs typeface="Radley"/>
                  <a:sym typeface="Radley"/>
                </a:rPr>
                <a:t>Query</a:t>
              </a:r>
            </a:p>
          </p:txBody>
        </p:sp>
        <p:sp>
          <p:nvSpPr>
            <p:cNvPr name="TextBox 31" id="31"/>
            <p:cNvSpPr txBox="true"/>
            <p:nvPr/>
          </p:nvSpPr>
          <p:spPr>
            <a:xfrm rot="0">
              <a:off x="0" y="695749"/>
              <a:ext cx="6536569" cy="476038"/>
            </a:xfrm>
            <a:prstGeom prst="rect">
              <a:avLst/>
            </a:prstGeom>
          </p:spPr>
          <p:txBody>
            <a:bodyPr anchor="t" rtlCol="false" tIns="0" lIns="0" bIns="0" rIns="0">
              <a:spAutoFit/>
            </a:bodyPr>
            <a:lstStyle/>
            <a:p>
              <a:pPr algn="l" marL="0" indent="0" lvl="0">
                <a:lnSpc>
                  <a:spcPts val="2764"/>
                </a:lnSpc>
                <a:spcBef>
                  <a:spcPct val="0"/>
                </a:spcBef>
              </a:pPr>
              <a:r>
                <a:rPr lang="en-US" sz="1974" strike="noStrike" u="none">
                  <a:solidFill>
                    <a:srgbClr val="A6F299"/>
                  </a:solidFill>
                  <a:latin typeface="Carlito"/>
                  <a:ea typeface="Carlito"/>
                  <a:cs typeface="Carlito"/>
                  <a:sym typeface="Carlito"/>
                </a:rPr>
                <a:t>A question asked of the database</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B2E0B"/>
        </a:solidFill>
      </p:bgPr>
    </p:bg>
    <p:spTree>
      <p:nvGrpSpPr>
        <p:cNvPr id="1" name=""/>
        <p:cNvGrpSpPr/>
        <p:nvPr/>
      </p:nvGrpSpPr>
      <p:grpSpPr>
        <a:xfrm>
          <a:off x="0" y="0"/>
          <a:ext cx="0" cy="0"/>
          <a:chOff x="0" y="0"/>
          <a:chExt cx="0" cy="0"/>
        </a:xfrm>
      </p:grpSpPr>
      <p:grpSp>
        <p:nvGrpSpPr>
          <p:cNvPr name="Group 2" id="2"/>
          <p:cNvGrpSpPr/>
          <p:nvPr/>
        </p:nvGrpSpPr>
        <p:grpSpPr>
          <a:xfrm rot="0">
            <a:off x="7553325" y="0"/>
            <a:ext cx="10734675" cy="6934200"/>
            <a:chOff x="0" y="0"/>
            <a:chExt cx="3111331" cy="2009804"/>
          </a:xfrm>
        </p:grpSpPr>
        <p:sp>
          <p:nvSpPr>
            <p:cNvPr name="Freeform 3" id="3"/>
            <p:cNvSpPr/>
            <p:nvPr/>
          </p:nvSpPr>
          <p:spPr>
            <a:xfrm flipH="false" flipV="false" rot="0">
              <a:off x="0" y="0"/>
              <a:ext cx="3111331" cy="2009804"/>
            </a:xfrm>
            <a:custGeom>
              <a:avLst/>
              <a:gdLst/>
              <a:ahLst/>
              <a:cxnLst/>
              <a:rect r="r" b="b" t="t" l="l"/>
              <a:pathLst>
                <a:path h="2009804" w="3111331">
                  <a:moveTo>
                    <a:pt x="0" y="0"/>
                  </a:moveTo>
                  <a:lnTo>
                    <a:pt x="3111331" y="0"/>
                  </a:lnTo>
                  <a:lnTo>
                    <a:pt x="3111331" y="2009804"/>
                  </a:lnTo>
                  <a:lnTo>
                    <a:pt x="0" y="2009804"/>
                  </a:lnTo>
                  <a:close/>
                </a:path>
              </a:pathLst>
            </a:custGeom>
            <a:blipFill>
              <a:blip r:embed="rId2"/>
              <a:stretch>
                <a:fillRect l="-74" t="0" r="-74" b="0"/>
              </a:stretch>
            </a:blipFill>
          </p:spPr>
        </p:sp>
      </p:grpSp>
      <p:sp>
        <p:nvSpPr>
          <p:cNvPr name="TextBox 4" id="4"/>
          <p:cNvSpPr txBox="true"/>
          <p:nvPr/>
        </p:nvSpPr>
        <p:spPr>
          <a:xfrm rot="0">
            <a:off x="666750" y="723900"/>
            <a:ext cx="4619625" cy="4966972"/>
          </a:xfrm>
          <a:prstGeom prst="rect">
            <a:avLst/>
          </a:prstGeom>
        </p:spPr>
        <p:txBody>
          <a:bodyPr anchor="t" rtlCol="false" tIns="0" lIns="0" bIns="0" rIns="0">
            <a:spAutoFit/>
          </a:bodyPr>
          <a:lstStyle/>
          <a:p>
            <a:pPr algn="l" marL="0" indent="0" lvl="0">
              <a:lnSpc>
                <a:spcPts val="7840"/>
              </a:lnSpc>
              <a:spcBef>
                <a:spcPct val="0"/>
              </a:spcBef>
            </a:pPr>
            <a:r>
              <a:rPr lang="en-US" sz="7000">
                <a:solidFill>
                  <a:srgbClr val="A6F299"/>
                </a:solidFill>
                <a:latin typeface="Radley"/>
                <a:ea typeface="Radley"/>
                <a:cs typeface="Radley"/>
                <a:sym typeface="Radley"/>
              </a:rPr>
              <a:t>The DataDrop Songs Table Explained</a:t>
            </a:r>
          </a:p>
        </p:txBody>
      </p:sp>
      <p:grpSp>
        <p:nvGrpSpPr>
          <p:cNvPr name="Group 5" id="5"/>
          <p:cNvGrpSpPr/>
          <p:nvPr/>
        </p:nvGrpSpPr>
        <p:grpSpPr>
          <a:xfrm rot="0">
            <a:off x="7553325" y="7829550"/>
            <a:ext cx="5753100" cy="895350"/>
            <a:chOff x="0" y="0"/>
            <a:chExt cx="7670800" cy="1193800"/>
          </a:xfrm>
        </p:grpSpPr>
        <p:sp>
          <p:nvSpPr>
            <p:cNvPr name="TextBox 6" id="6"/>
            <p:cNvSpPr txBox="true"/>
            <p:nvPr/>
          </p:nvSpPr>
          <p:spPr>
            <a:xfrm rot="0">
              <a:off x="0" y="-57150"/>
              <a:ext cx="7670800" cy="622724"/>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68D36D"/>
                  </a:solidFill>
                  <a:latin typeface="Radley"/>
                  <a:ea typeface="Radley"/>
                  <a:cs typeface="Radley"/>
                  <a:sym typeface="Radley"/>
                </a:rPr>
                <a:t>Database Fields</a:t>
              </a:r>
            </a:p>
          </p:txBody>
        </p:sp>
        <p:sp>
          <p:nvSpPr>
            <p:cNvPr name="TextBox 7" id="7"/>
            <p:cNvSpPr txBox="true"/>
            <p:nvPr/>
          </p:nvSpPr>
          <p:spPr>
            <a:xfrm rot="0">
              <a:off x="0" y="759460"/>
              <a:ext cx="7670800" cy="434340"/>
            </a:xfrm>
            <a:prstGeom prst="rect">
              <a:avLst/>
            </a:prstGeom>
          </p:spPr>
          <p:txBody>
            <a:bodyPr anchor="t" rtlCol="false" tIns="0" lIns="0" bIns="0" rIns="0">
              <a:spAutoFit/>
            </a:bodyPr>
            <a:lstStyle/>
            <a:p>
              <a:pPr algn="l" marL="0" indent="0" lvl="0">
                <a:lnSpc>
                  <a:spcPts val="2520"/>
                </a:lnSpc>
              </a:pPr>
              <a:r>
                <a:rPr lang="en-US" sz="1800">
                  <a:solidFill>
                    <a:srgbClr val="A6F299"/>
                  </a:solidFill>
                  <a:latin typeface="Carlito"/>
                  <a:ea typeface="Carlito"/>
                  <a:cs typeface="Carlito"/>
                  <a:sym typeface="Carlito"/>
                </a:rPr>
                <a:t>This table shows essential information about each song.</a:t>
              </a:r>
            </a:p>
          </p:txBody>
        </p:sp>
      </p:grpSp>
      <p:grpSp>
        <p:nvGrpSpPr>
          <p:cNvPr name="Group 8" id="8"/>
          <p:cNvGrpSpPr/>
          <p:nvPr/>
        </p:nvGrpSpPr>
        <p:grpSpPr>
          <a:xfrm rot="0">
            <a:off x="666750" y="9184102"/>
            <a:ext cx="2171730" cy="2205796"/>
            <a:chOff x="0" y="0"/>
            <a:chExt cx="812800" cy="825500"/>
          </a:xfrm>
        </p:grpSpPr>
        <p:sp>
          <p:nvSpPr>
            <p:cNvPr name="Freeform 9" id="9"/>
            <p:cNvSpPr/>
            <p:nvPr/>
          </p:nvSpPr>
          <p:spPr>
            <a:xfrm flipH="false" flipV="false" rot="0">
              <a:off x="1270" y="0"/>
              <a:ext cx="810260" cy="822960"/>
            </a:xfrm>
            <a:custGeom>
              <a:avLst/>
              <a:gdLst/>
              <a:ahLst/>
              <a:cxnLst/>
              <a:rect r="r" b="b" t="t" l="l"/>
              <a:pathLst>
                <a:path h="822960" w="810260">
                  <a:moveTo>
                    <a:pt x="405130" y="0"/>
                  </a:moveTo>
                  <a:lnTo>
                    <a:pt x="450850" y="151130"/>
                  </a:lnTo>
                  <a:lnTo>
                    <a:pt x="546100" y="25400"/>
                  </a:lnTo>
                  <a:lnTo>
                    <a:pt x="537210" y="181610"/>
                  </a:lnTo>
                  <a:lnTo>
                    <a:pt x="669290" y="96520"/>
                  </a:lnTo>
                  <a:lnTo>
                    <a:pt x="608330" y="241300"/>
                  </a:lnTo>
                  <a:lnTo>
                    <a:pt x="760730" y="205740"/>
                  </a:lnTo>
                  <a:lnTo>
                    <a:pt x="654050" y="321310"/>
                  </a:lnTo>
                  <a:lnTo>
                    <a:pt x="810260" y="340360"/>
                  </a:lnTo>
                  <a:lnTo>
                    <a:pt x="669290" y="411480"/>
                  </a:lnTo>
                  <a:lnTo>
                    <a:pt x="810260" y="482600"/>
                  </a:lnTo>
                  <a:lnTo>
                    <a:pt x="654050" y="501650"/>
                  </a:lnTo>
                  <a:lnTo>
                    <a:pt x="760730" y="617220"/>
                  </a:lnTo>
                  <a:lnTo>
                    <a:pt x="608330" y="581660"/>
                  </a:lnTo>
                  <a:lnTo>
                    <a:pt x="669290" y="726440"/>
                  </a:lnTo>
                  <a:lnTo>
                    <a:pt x="537210" y="640080"/>
                  </a:lnTo>
                  <a:lnTo>
                    <a:pt x="546100" y="797560"/>
                  </a:lnTo>
                  <a:lnTo>
                    <a:pt x="450850" y="671830"/>
                  </a:lnTo>
                  <a:lnTo>
                    <a:pt x="405130" y="822960"/>
                  </a:lnTo>
                  <a:lnTo>
                    <a:pt x="359410" y="671830"/>
                  </a:lnTo>
                  <a:lnTo>
                    <a:pt x="264160" y="797560"/>
                  </a:lnTo>
                  <a:lnTo>
                    <a:pt x="273050" y="640080"/>
                  </a:lnTo>
                  <a:lnTo>
                    <a:pt x="140970" y="726440"/>
                  </a:lnTo>
                  <a:lnTo>
                    <a:pt x="201930" y="581660"/>
                  </a:lnTo>
                  <a:lnTo>
                    <a:pt x="49530" y="617220"/>
                  </a:lnTo>
                  <a:lnTo>
                    <a:pt x="156210" y="501650"/>
                  </a:lnTo>
                  <a:lnTo>
                    <a:pt x="0" y="482600"/>
                  </a:lnTo>
                  <a:lnTo>
                    <a:pt x="140970" y="411480"/>
                  </a:lnTo>
                  <a:lnTo>
                    <a:pt x="0" y="340360"/>
                  </a:lnTo>
                  <a:lnTo>
                    <a:pt x="156210" y="321310"/>
                  </a:lnTo>
                  <a:lnTo>
                    <a:pt x="49530" y="205740"/>
                  </a:lnTo>
                  <a:lnTo>
                    <a:pt x="201930" y="241300"/>
                  </a:lnTo>
                  <a:lnTo>
                    <a:pt x="140970" y="96520"/>
                  </a:lnTo>
                  <a:lnTo>
                    <a:pt x="273050" y="181610"/>
                  </a:lnTo>
                  <a:lnTo>
                    <a:pt x="264160" y="25400"/>
                  </a:lnTo>
                  <a:lnTo>
                    <a:pt x="359410" y="151130"/>
                  </a:lnTo>
                  <a:close/>
                </a:path>
              </a:pathLst>
            </a:custGeom>
            <a:solidFill>
              <a:srgbClr val="A6F299"/>
            </a:solidFill>
          </p:spPr>
        </p:sp>
        <p:sp>
          <p:nvSpPr>
            <p:cNvPr name="TextBox 10" id="10"/>
            <p:cNvSpPr txBox="true"/>
            <p:nvPr/>
          </p:nvSpPr>
          <p:spPr>
            <a:xfrm>
              <a:off x="141746" y="112576"/>
              <a:ext cx="529308" cy="559367"/>
            </a:xfrm>
            <a:prstGeom prst="rect">
              <a:avLst/>
            </a:prstGeom>
          </p:spPr>
          <p:txBody>
            <a:bodyPr anchor="ctr" rtlCol="false" tIns="50800" lIns="50800" bIns="50800" rIns="50800"/>
            <a:lstStyle/>
            <a:p>
              <a:pPr algn="ctr" marL="0" indent="0" lvl="0">
                <a:lnSpc>
                  <a:spcPts val="3359"/>
                </a:lnSpc>
                <a:spcBef>
                  <a:spcPct val="0"/>
                </a:spcBef>
              </a:pP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B2E0B"/>
        </a:solidFill>
      </p:bgPr>
    </p:bg>
    <p:spTree>
      <p:nvGrpSpPr>
        <p:cNvPr id="1" name=""/>
        <p:cNvGrpSpPr/>
        <p:nvPr/>
      </p:nvGrpSpPr>
      <p:grpSpPr>
        <a:xfrm>
          <a:off x="0" y="0"/>
          <a:ext cx="0" cy="0"/>
          <a:chOff x="0" y="0"/>
          <a:chExt cx="0" cy="0"/>
        </a:xfrm>
      </p:grpSpPr>
      <p:grpSp>
        <p:nvGrpSpPr>
          <p:cNvPr name="Group 2" id="2"/>
          <p:cNvGrpSpPr/>
          <p:nvPr/>
        </p:nvGrpSpPr>
        <p:grpSpPr>
          <a:xfrm rot="0">
            <a:off x="10429875" y="0"/>
            <a:ext cx="7858125" cy="10287000"/>
            <a:chOff x="0" y="0"/>
            <a:chExt cx="1217429" cy="1593725"/>
          </a:xfrm>
        </p:grpSpPr>
        <p:sp>
          <p:nvSpPr>
            <p:cNvPr name="Freeform 3" id="3"/>
            <p:cNvSpPr/>
            <p:nvPr/>
          </p:nvSpPr>
          <p:spPr>
            <a:xfrm flipH="false" flipV="false" rot="0">
              <a:off x="0" y="0"/>
              <a:ext cx="1217429" cy="1593725"/>
            </a:xfrm>
            <a:custGeom>
              <a:avLst/>
              <a:gdLst/>
              <a:ahLst/>
              <a:cxnLst/>
              <a:rect r="r" b="b" t="t" l="l"/>
              <a:pathLst>
                <a:path h="1593725" w="1217429">
                  <a:moveTo>
                    <a:pt x="0" y="0"/>
                  </a:moveTo>
                  <a:lnTo>
                    <a:pt x="1217429" y="0"/>
                  </a:lnTo>
                  <a:lnTo>
                    <a:pt x="1217429" y="1593725"/>
                  </a:lnTo>
                  <a:lnTo>
                    <a:pt x="0" y="1593725"/>
                  </a:lnTo>
                  <a:close/>
                </a:path>
              </a:pathLst>
            </a:custGeom>
            <a:blipFill>
              <a:blip r:embed="rId2"/>
              <a:stretch>
                <a:fillRect l="0" t="-421" r="0" b="-421"/>
              </a:stretch>
            </a:blipFill>
          </p:spPr>
        </p:sp>
      </p:grpSp>
      <p:grpSp>
        <p:nvGrpSpPr>
          <p:cNvPr name="Group 4" id="4"/>
          <p:cNvGrpSpPr/>
          <p:nvPr/>
        </p:nvGrpSpPr>
        <p:grpSpPr>
          <a:xfrm rot="0">
            <a:off x="666750" y="666755"/>
            <a:ext cx="7230865" cy="4867275"/>
            <a:chOff x="0" y="0"/>
            <a:chExt cx="9641153" cy="6489700"/>
          </a:xfrm>
        </p:grpSpPr>
        <p:sp>
          <p:nvSpPr>
            <p:cNvPr name="TextBox 5" id="5"/>
            <p:cNvSpPr txBox="true"/>
            <p:nvPr/>
          </p:nvSpPr>
          <p:spPr>
            <a:xfrm rot="0">
              <a:off x="26326" y="57150"/>
              <a:ext cx="9614826" cy="1358479"/>
            </a:xfrm>
            <a:prstGeom prst="rect">
              <a:avLst/>
            </a:prstGeom>
          </p:spPr>
          <p:txBody>
            <a:bodyPr anchor="t" rtlCol="false" tIns="0" lIns="0" bIns="0" rIns="0">
              <a:spAutoFit/>
            </a:bodyPr>
            <a:lstStyle/>
            <a:p>
              <a:pPr algn="l" marL="0" indent="0" lvl="0">
                <a:lnSpc>
                  <a:spcPts val="7840"/>
                </a:lnSpc>
                <a:spcBef>
                  <a:spcPct val="0"/>
                </a:spcBef>
              </a:pPr>
              <a:r>
                <a:rPr lang="en-US" sz="7000" i="true">
                  <a:solidFill>
                    <a:srgbClr val="A6F299"/>
                  </a:solidFill>
                  <a:latin typeface="Radley Italics"/>
                  <a:ea typeface="Radley Italics"/>
                  <a:cs typeface="Radley Italics"/>
                  <a:sym typeface="Radley Italics"/>
                </a:rPr>
                <a:t>Open the Database</a:t>
              </a:r>
            </a:p>
          </p:txBody>
        </p:sp>
        <p:sp>
          <p:nvSpPr>
            <p:cNvPr name="TextBox 6" id="6"/>
            <p:cNvSpPr txBox="true"/>
            <p:nvPr/>
          </p:nvSpPr>
          <p:spPr>
            <a:xfrm rot="0">
              <a:off x="26326" y="2387600"/>
              <a:ext cx="9614826" cy="1397000"/>
            </a:xfrm>
            <a:prstGeom prst="rect">
              <a:avLst/>
            </a:prstGeom>
          </p:spPr>
          <p:txBody>
            <a:bodyPr anchor="t" rtlCol="false" tIns="0" lIns="0" bIns="0" rIns="0">
              <a:spAutoFit/>
            </a:bodyPr>
            <a:lstStyle/>
            <a:p>
              <a:pPr algn="l" marL="0" indent="0" lvl="0">
                <a:lnSpc>
                  <a:spcPts val="4199"/>
                </a:lnSpc>
                <a:spcBef>
                  <a:spcPct val="0"/>
                </a:spcBef>
              </a:pPr>
              <a:r>
                <a:rPr lang="en-US" sz="3499" u="none">
                  <a:solidFill>
                    <a:srgbClr val="68D36D"/>
                  </a:solidFill>
                  <a:latin typeface="Radley"/>
                  <a:ea typeface="Radley"/>
                  <a:cs typeface="Radley"/>
                  <a:sym typeface="Radley"/>
                </a:rPr>
                <a:t>Learn how to navigate and explore the DataDrop database in Access</a:t>
              </a:r>
            </a:p>
          </p:txBody>
        </p:sp>
        <p:sp>
          <p:nvSpPr>
            <p:cNvPr name="AutoShape 7" id="7"/>
            <p:cNvSpPr/>
            <p:nvPr/>
          </p:nvSpPr>
          <p:spPr>
            <a:xfrm>
              <a:off x="0" y="1901614"/>
              <a:ext cx="9614826" cy="0"/>
            </a:xfrm>
            <a:prstGeom prst="line">
              <a:avLst/>
            </a:prstGeom>
            <a:ln cap="flat" w="25400">
              <a:solidFill>
                <a:srgbClr val="A6F299"/>
              </a:solidFill>
              <a:prstDash val="solid"/>
              <a:headEnd type="none" len="sm" w="sm"/>
              <a:tailEnd type="none" len="sm" w="sm"/>
            </a:ln>
          </p:spPr>
        </p:sp>
        <p:sp>
          <p:nvSpPr>
            <p:cNvPr name="TextBox 8" id="8"/>
            <p:cNvSpPr txBox="true"/>
            <p:nvPr/>
          </p:nvSpPr>
          <p:spPr>
            <a:xfrm rot="0">
              <a:off x="26326" y="4419600"/>
              <a:ext cx="9588500" cy="2070100"/>
            </a:xfrm>
            <a:prstGeom prst="rect">
              <a:avLst/>
            </a:prstGeom>
          </p:spPr>
          <p:txBody>
            <a:bodyPr anchor="t" rtlCol="false" tIns="0" lIns="0" bIns="0" rIns="0">
              <a:spAutoFit/>
            </a:bodyPr>
            <a:lstStyle/>
            <a:p>
              <a:pPr algn="l" marL="0" indent="0" lvl="0">
                <a:lnSpc>
                  <a:spcPts val="2400"/>
                </a:lnSpc>
              </a:pPr>
              <a:r>
                <a:rPr lang="en-US" sz="2000">
                  <a:solidFill>
                    <a:srgbClr val="A6F299"/>
                  </a:solidFill>
                  <a:latin typeface="Carlito"/>
                  <a:ea typeface="Carlito"/>
                  <a:cs typeface="Carlito"/>
                  <a:sym typeface="Carlito"/>
                </a:rPr>
                <a:t>In this practical session, you will </a:t>
              </a:r>
              <a:r>
                <a:rPr lang="en-US" b="true" sz="2000">
                  <a:solidFill>
                    <a:srgbClr val="A6F299"/>
                  </a:solidFill>
                  <a:latin typeface="Carlito Bold"/>
                  <a:ea typeface="Carlito Bold"/>
                  <a:cs typeface="Carlito Bold"/>
                  <a:sym typeface="Carlito Bold"/>
                </a:rPr>
                <a:t>open</a:t>
              </a:r>
              <a:r>
                <a:rPr lang="en-US" sz="2000">
                  <a:solidFill>
                    <a:srgbClr val="A6F299"/>
                  </a:solidFill>
                  <a:latin typeface="Carlito"/>
                  <a:ea typeface="Carlito"/>
                  <a:cs typeface="Carlito"/>
                  <a:sym typeface="Carlito"/>
                </a:rPr>
                <a:t> the DataDrop database and familiarize yourself with its layout. By counting records and identifying fields, you will gain essential skills in handling databases effectively. Understanding these practical aspects will prepare you for more complex database tasks and queries in future lessons.</a:t>
              </a:r>
            </a:p>
          </p:txBody>
        </p:sp>
      </p:grpSp>
      <p:grpSp>
        <p:nvGrpSpPr>
          <p:cNvPr name="Group 9" id="9"/>
          <p:cNvGrpSpPr/>
          <p:nvPr/>
        </p:nvGrpSpPr>
        <p:grpSpPr>
          <a:xfrm rot="0">
            <a:off x="666750" y="9184102"/>
            <a:ext cx="2171730" cy="2205796"/>
            <a:chOff x="0" y="0"/>
            <a:chExt cx="812800" cy="825500"/>
          </a:xfrm>
        </p:grpSpPr>
        <p:sp>
          <p:nvSpPr>
            <p:cNvPr name="Freeform 10" id="10"/>
            <p:cNvSpPr/>
            <p:nvPr/>
          </p:nvSpPr>
          <p:spPr>
            <a:xfrm flipH="false" flipV="false" rot="0">
              <a:off x="1270" y="0"/>
              <a:ext cx="810260" cy="822960"/>
            </a:xfrm>
            <a:custGeom>
              <a:avLst/>
              <a:gdLst/>
              <a:ahLst/>
              <a:cxnLst/>
              <a:rect r="r" b="b" t="t" l="l"/>
              <a:pathLst>
                <a:path h="822960" w="810260">
                  <a:moveTo>
                    <a:pt x="405130" y="0"/>
                  </a:moveTo>
                  <a:lnTo>
                    <a:pt x="450850" y="151130"/>
                  </a:lnTo>
                  <a:lnTo>
                    <a:pt x="546100" y="25400"/>
                  </a:lnTo>
                  <a:lnTo>
                    <a:pt x="537210" y="181610"/>
                  </a:lnTo>
                  <a:lnTo>
                    <a:pt x="669290" y="96520"/>
                  </a:lnTo>
                  <a:lnTo>
                    <a:pt x="608330" y="241300"/>
                  </a:lnTo>
                  <a:lnTo>
                    <a:pt x="760730" y="205740"/>
                  </a:lnTo>
                  <a:lnTo>
                    <a:pt x="654050" y="321310"/>
                  </a:lnTo>
                  <a:lnTo>
                    <a:pt x="810260" y="340360"/>
                  </a:lnTo>
                  <a:lnTo>
                    <a:pt x="669290" y="411480"/>
                  </a:lnTo>
                  <a:lnTo>
                    <a:pt x="810260" y="482600"/>
                  </a:lnTo>
                  <a:lnTo>
                    <a:pt x="654050" y="501650"/>
                  </a:lnTo>
                  <a:lnTo>
                    <a:pt x="760730" y="617220"/>
                  </a:lnTo>
                  <a:lnTo>
                    <a:pt x="608330" y="581660"/>
                  </a:lnTo>
                  <a:lnTo>
                    <a:pt x="669290" y="726440"/>
                  </a:lnTo>
                  <a:lnTo>
                    <a:pt x="537210" y="640080"/>
                  </a:lnTo>
                  <a:lnTo>
                    <a:pt x="546100" y="797560"/>
                  </a:lnTo>
                  <a:lnTo>
                    <a:pt x="450850" y="671830"/>
                  </a:lnTo>
                  <a:lnTo>
                    <a:pt x="405130" y="822960"/>
                  </a:lnTo>
                  <a:lnTo>
                    <a:pt x="359410" y="671830"/>
                  </a:lnTo>
                  <a:lnTo>
                    <a:pt x="264160" y="797560"/>
                  </a:lnTo>
                  <a:lnTo>
                    <a:pt x="273050" y="640080"/>
                  </a:lnTo>
                  <a:lnTo>
                    <a:pt x="140970" y="726440"/>
                  </a:lnTo>
                  <a:lnTo>
                    <a:pt x="201930" y="581660"/>
                  </a:lnTo>
                  <a:lnTo>
                    <a:pt x="49530" y="617220"/>
                  </a:lnTo>
                  <a:lnTo>
                    <a:pt x="156210" y="501650"/>
                  </a:lnTo>
                  <a:lnTo>
                    <a:pt x="0" y="482600"/>
                  </a:lnTo>
                  <a:lnTo>
                    <a:pt x="140970" y="411480"/>
                  </a:lnTo>
                  <a:lnTo>
                    <a:pt x="0" y="340360"/>
                  </a:lnTo>
                  <a:lnTo>
                    <a:pt x="156210" y="321310"/>
                  </a:lnTo>
                  <a:lnTo>
                    <a:pt x="49530" y="205740"/>
                  </a:lnTo>
                  <a:lnTo>
                    <a:pt x="201930" y="241300"/>
                  </a:lnTo>
                  <a:lnTo>
                    <a:pt x="140970" y="96520"/>
                  </a:lnTo>
                  <a:lnTo>
                    <a:pt x="273050" y="181610"/>
                  </a:lnTo>
                  <a:lnTo>
                    <a:pt x="264160" y="25400"/>
                  </a:lnTo>
                  <a:lnTo>
                    <a:pt x="359410" y="151130"/>
                  </a:lnTo>
                  <a:close/>
                </a:path>
              </a:pathLst>
            </a:custGeom>
            <a:solidFill>
              <a:srgbClr val="A6F299"/>
            </a:solidFill>
          </p:spPr>
        </p:sp>
        <p:sp>
          <p:nvSpPr>
            <p:cNvPr name="TextBox 11" id="11"/>
            <p:cNvSpPr txBox="true"/>
            <p:nvPr/>
          </p:nvSpPr>
          <p:spPr>
            <a:xfrm>
              <a:off x="141746" y="112576"/>
              <a:ext cx="529308" cy="559367"/>
            </a:xfrm>
            <a:prstGeom prst="rect">
              <a:avLst/>
            </a:prstGeom>
          </p:spPr>
          <p:txBody>
            <a:bodyPr anchor="ctr" rtlCol="false" tIns="50800" lIns="50800" bIns="50800" rIns="50800"/>
            <a:lstStyle/>
            <a:p>
              <a:pPr algn="ctr" marL="0" indent="0" lvl="0">
                <a:lnSpc>
                  <a:spcPts val="3359"/>
                </a:lnSpc>
                <a:spcBef>
                  <a:spcPct val="0"/>
                </a:spcBef>
              </a:pP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B2E0B"/>
        </a:solidFill>
      </p:bgPr>
    </p:bg>
    <p:spTree>
      <p:nvGrpSpPr>
        <p:cNvPr id="1" name=""/>
        <p:cNvGrpSpPr/>
        <p:nvPr/>
      </p:nvGrpSpPr>
      <p:grpSpPr>
        <a:xfrm>
          <a:off x="0" y="0"/>
          <a:ext cx="0" cy="0"/>
          <a:chOff x="0" y="0"/>
          <a:chExt cx="0" cy="0"/>
        </a:xfrm>
      </p:grpSpPr>
      <p:grpSp>
        <p:nvGrpSpPr>
          <p:cNvPr name="Group 2" id="2"/>
          <p:cNvGrpSpPr/>
          <p:nvPr/>
        </p:nvGrpSpPr>
        <p:grpSpPr>
          <a:xfrm rot="0">
            <a:off x="9296400" y="6038850"/>
            <a:ext cx="4010025" cy="3581400"/>
            <a:chOff x="0" y="0"/>
            <a:chExt cx="1391532" cy="1242794"/>
          </a:xfrm>
        </p:grpSpPr>
        <p:sp>
          <p:nvSpPr>
            <p:cNvPr name="Freeform 3" id="3"/>
            <p:cNvSpPr/>
            <p:nvPr/>
          </p:nvSpPr>
          <p:spPr>
            <a:xfrm flipH="false" flipV="false" rot="0">
              <a:off x="0" y="0"/>
              <a:ext cx="1391532" cy="1242794"/>
            </a:xfrm>
            <a:custGeom>
              <a:avLst/>
              <a:gdLst/>
              <a:ahLst/>
              <a:cxnLst/>
              <a:rect r="r" b="b" t="t" l="l"/>
              <a:pathLst>
                <a:path h="1242794" w="1391532">
                  <a:moveTo>
                    <a:pt x="0" y="0"/>
                  </a:moveTo>
                  <a:lnTo>
                    <a:pt x="1391532" y="0"/>
                  </a:lnTo>
                  <a:lnTo>
                    <a:pt x="1391532" y="1242794"/>
                  </a:lnTo>
                  <a:lnTo>
                    <a:pt x="0" y="1242794"/>
                  </a:lnTo>
                  <a:close/>
                </a:path>
              </a:pathLst>
            </a:custGeom>
            <a:blipFill>
              <a:blip r:embed="rId2"/>
              <a:stretch>
                <a:fillRect l="-316" t="0" r="-316" b="0"/>
              </a:stretch>
            </a:blipFill>
          </p:spPr>
        </p:sp>
      </p:grpSp>
      <p:grpSp>
        <p:nvGrpSpPr>
          <p:cNvPr name="Group 4" id="4"/>
          <p:cNvGrpSpPr/>
          <p:nvPr/>
        </p:nvGrpSpPr>
        <p:grpSpPr>
          <a:xfrm rot="0">
            <a:off x="4981575" y="6038850"/>
            <a:ext cx="4010025" cy="3581400"/>
            <a:chOff x="0" y="0"/>
            <a:chExt cx="1391532" cy="1242794"/>
          </a:xfrm>
        </p:grpSpPr>
        <p:sp>
          <p:nvSpPr>
            <p:cNvPr name="Freeform 5" id="5"/>
            <p:cNvSpPr/>
            <p:nvPr/>
          </p:nvSpPr>
          <p:spPr>
            <a:xfrm flipH="false" flipV="false" rot="0">
              <a:off x="0" y="0"/>
              <a:ext cx="1391532" cy="1242794"/>
            </a:xfrm>
            <a:custGeom>
              <a:avLst/>
              <a:gdLst/>
              <a:ahLst/>
              <a:cxnLst/>
              <a:rect r="r" b="b" t="t" l="l"/>
              <a:pathLst>
                <a:path h="1242794" w="1391532">
                  <a:moveTo>
                    <a:pt x="0" y="0"/>
                  </a:moveTo>
                  <a:lnTo>
                    <a:pt x="1391532" y="0"/>
                  </a:lnTo>
                  <a:lnTo>
                    <a:pt x="1391532" y="1242794"/>
                  </a:lnTo>
                  <a:lnTo>
                    <a:pt x="0" y="1242794"/>
                  </a:lnTo>
                  <a:close/>
                </a:path>
              </a:pathLst>
            </a:custGeom>
            <a:blipFill>
              <a:blip r:embed="rId3"/>
              <a:stretch>
                <a:fillRect l="-316" t="0" r="-316" b="0"/>
              </a:stretch>
            </a:blipFill>
          </p:spPr>
        </p:sp>
      </p:grpSp>
      <p:grpSp>
        <p:nvGrpSpPr>
          <p:cNvPr name="Group 6" id="6"/>
          <p:cNvGrpSpPr/>
          <p:nvPr/>
        </p:nvGrpSpPr>
        <p:grpSpPr>
          <a:xfrm rot="0">
            <a:off x="13611225" y="6038850"/>
            <a:ext cx="4010025" cy="3581400"/>
            <a:chOff x="0" y="0"/>
            <a:chExt cx="1391532" cy="1242794"/>
          </a:xfrm>
        </p:grpSpPr>
        <p:sp>
          <p:nvSpPr>
            <p:cNvPr name="Freeform 7" id="7"/>
            <p:cNvSpPr/>
            <p:nvPr/>
          </p:nvSpPr>
          <p:spPr>
            <a:xfrm flipH="false" flipV="false" rot="0">
              <a:off x="0" y="0"/>
              <a:ext cx="1391532" cy="1242794"/>
            </a:xfrm>
            <a:custGeom>
              <a:avLst/>
              <a:gdLst/>
              <a:ahLst/>
              <a:cxnLst/>
              <a:rect r="r" b="b" t="t" l="l"/>
              <a:pathLst>
                <a:path h="1242794" w="1391532">
                  <a:moveTo>
                    <a:pt x="0" y="0"/>
                  </a:moveTo>
                  <a:lnTo>
                    <a:pt x="1391532" y="0"/>
                  </a:lnTo>
                  <a:lnTo>
                    <a:pt x="1391532" y="1242794"/>
                  </a:lnTo>
                  <a:lnTo>
                    <a:pt x="0" y="1242794"/>
                  </a:lnTo>
                  <a:close/>
                </a:path>
              </a:pathLst>
            </a:custGeom>
            <a:blipFill>
              <a:blip r:embed="rId4"/>
              <a:stretch>
                <a:fillRect l="-316" t="0" r="-316" b="0"/>
              </a:stretch>
            </a:blipFill>
          </p:spPr>
        </p:sp>
      </p:grpSp>
      <p:sp>
        <p:nvSpPr>
          <p:cNvPr name="TextBox 8" id="8"/>
          <p:cNvSpPr txBox="true"/>
          <p:nvPr/>
        </p:nvSpPr>
        <p:spPr>
          <a:xfrm rot="0">
            <a:off x="666750" y="723900"/>
            <a:ext cx="13249275" cy="1004572"/>
          </a:xfrm>
          <a:prstGeom prst="rect">
            <a:avLst/>
          </a:prstGeom>
        </p:spPr>
        <p:txBody>
          <a:bodyPr anchor="t" rtlCol="false" tIns="0" lIns="0" bIns="0" rIns="0">
            <a:spAutoFit/>
          </a:bodyPr>
          <a:lstStyle/>
          <a:p>
            <a:pPr algn="l" marL="0" indent="0" lvl="0">
              <a:lnSpc>
                <a:spcPts val="7840"/>
              </a:lnSpc>
              <a:spcBef>
                <a:spcPct val="0"/>
              </a:spcBef>
            </a:pPr>
            <a:r>
              <a:rPr lang="en-US" sz="7000">
                <a:solidFill>
                  <a:srgbClr val="A6F299"/>
                </a:solidFill>
                <a:latin typeface="Radley"/>
                <a:ea typeface="Radley"/>
                <a:cs typeface="Radley"/>
                <a:sym typeface="Radley"/>
              </a:rPr>
              <a:t>Running Queries</a:t>
            </a:r>
          </a:p>
        </p:txBody>
      </p:sp>
      <p:grpSp>
        <p:nvGrpSpPr>
          <p:cNvPr name="Group 9" id="9"/>
          <p:cNvGrpSpPr/>
          <p:nvPr/>
        </p:nvGrpSpPr>
        <p:grpSpPr>
          <a:xfrm rot="0">
            <a:off x="4981575" y="4248150"/>
            <a:ext cx="2876550" cy="1255395"/>
            <a:chOff x="0" y="0"/>
            <a:chExt cx="3835400" cy="1673860"/>
          </a:xfrm>
        </p:grpSpPr>
        <p:sp>
          <p:nvSpPr>
            <p:cNvPr name="TextBox 10" id="10"/>
            <p:cNvSpPr txBox="true"/>
            <p:nvPr/>
          </p:nvSpPr>
          <p:spPr>
            <a:xfrm rot="0">
              <a:off x="0" y="-57150"/>
              <a:ext cx="3835400" cy="622724"/>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68D36D"/>
                  </a:solidFill>
                  <a:latin typeface="Radley"/>
                  <a:ea typeface="Radley"/>
                  <a:cs typeface="Radley"/>
                  <a:sym typeface="Radley"/>
                </a:rPr>
                <a:t>Pop Songs</a:t>
              </a:r>
            </a:p>
          </p:txBody>
        </p:sp>
        <p:sp>
          <p:nvSpPr>
            <p:cNvPr name="TextBox 11" id="11"/>
            <p:cNvSpPr txBox="true"/>
            <p:nvPr/>
          </p:nvSpPr>
          <p:spPr>
            <a:xfrm rot="0">
              <a:off x="0" y="820420"/>
              <a:ext cx="3835400" cy="853440"/>
            </a:xfrm>
            <a:prstGeom prst="rect">
              <a:avLst/>
            </a:prstGeom>
          </p:spPr>
          <p:txBody>
            <a:bodyPr anchor="t" rtlCol="false" tIns="0" lIns="0" bIns="0" rIns="0">
              <a:spAutoFit/>
            </a:bodyPr>
            <a:lstStyle/>
            <a:p>
              <a:pPr algn="l" marL="0" indent="0" lvl="0">
                <a:lnSpc>
                  <a:spcPts val="2520"/>
                </a:lnSpc>
              </a:pPr>
              <a:r>
                <a:rPr lang="en-US" sz="1800">
                  <a:solidFill>
                    <a:srgbClr val="A6F299"/>
                  </a:solidFill>
                  <a:latin typeface="Carlito"/>
                  <a:ea typeface="Carlito"/>
                  <a:cs typeface="Carlito"/>
                  <a:sym typeface="Carlito"/>
                </a:rPr>
                <a:t>Filter songs by genre: Pop music</a:t>
              </a:r>
            </a:p>
          </p:txBody>
        </p:sp>
      </p:grpSp>
      <p:grpSp>
        <p:nvGrpSpPr>
          <p:cNvPr name="Group 12" id="12"/>
          <p:cNvGrpSpPr/>
          <p:nvPr/>
        </p:nvGrpSpPr>
        <p:grpSpPr>
          <a:xfrm rot="0">
            <a:off x="9296400" y="4248150"/>
            <a:ext cx="2876550" cy="1255395"/>
            <a:chOff x="0" y="0"/>
            <a:chExt cx="3835400" cy="1673860"/>
          </a:xfrm>
        </p:grpSpPr>
        <p:sp>
          <p:nvSpPr>
            <p:cNvPr name="TextBox 13" id="13"/>
            <p:cNvSpPr txBox="true"/>
            <p:nvPr/>
          </p:nvSpPr>
          <p:spPr>
            <a:xfrm rot="0">
              <a:off x="0" y="820420"/>
              <a:ext cx="3835400" cy="853440"/>
            </a:xfrm>
            <a:prstGeom prst="rect">
              <a:avLst/>
            </a:prstGeom>
          </p:spPr>
          <p:txBody>
            <a:bodyPr anchor="t" rtlCol="false" tIns="0" lIns="0" bIns="0" rIns="0">
              <a:spAutoFit/>
            </a:bodyPr>
            <a:lstStyle/>
            <a:p>
              <a:pPr algn="l" marL="0" indent="0" lvl="0">
                <a:lnSpc>
                  <a:spcPts val="2520"/>
                </a:lnSpc>
              </a:pPr>
              <a:r>
                <a:rPr lang="en-US" sz="1800">
                  <a:solidFill>
                    <a:srgbClr val="A6F299"/>
                  </a:solidFill>
                  <a:latin typeface="Carlito"/>
                  <a:ea typeface="Carlito"/>
                  <a:cs typeface="Carlito"/>
                  <a:sym typeface="Carlito"/>
                </a:rPr>
                <a:t>Sort songs with over 5 million streams</a:t>
              </a:r>
            </a:p>
          </p:txBody>
        </p:sp>
        <p:sp>
          <p:nvSpPr>
            <p:cNvPr name="TextBox 14" id="14"/>
            <p:cNvSpPr txBox="true"/>
            <p:nvPr/>
          </p:nvSpPr>
          <p:spPr>
            <a:xfrm rot="0">
              <a:off x="0" y="-57150"/>
              <a:ext cx="3835400" cy="622724"/>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68D36D"/>
                  </a:solidFill>
                  <a:latin typeface="Radley"/>
                  <a:ea typeface="Radley"/>
                  <a:cs typeface="Radley"/>
                  <a:sym typeface="Radley"/>
                </a:rPr>
                <a:t>High Streams</a:t>
              </a:r>
            </a:p>
          </p:txBody>
        </p:sp>
      </p:grpSp>
      <p:grpSp>
        <p:nvGrpSpPr>
          <p:cNvPr name="Group 15" id="15"/>
          <p:cNvGrpSpPr/>
          <p:nvPr/>
        </p:nvGrpSpPr>
        <p:grpSpPr>
          <a:xfrm rot="0">
            <a:off x="13611225" y="4248150"/>
            <a:ext cx="2876550" cy="941070"/>
            <a:chOff x="0" y="0"/>
            <a:chExt cx="3835400" cy="1254760"/>
          </a:xfrm>
        </p:grpSpPr>
        <p:sp>
          <p:nvSpPr>
            <p:cNvPr name="TextBox 16" id="16"/>
            <p:cNvSpPr txBox="true"/>
            <p:nvPr/>
          </p:nvSpPr>
          <p:spPr>
            <a:xfrm rot="0">
              <a:off x="0" y="820420"/>
              <a:ext cx="3835400" cy="434340"/>
            </a:xfrm>
            <a:prstGeom prst="rect">
              <a:avLst/>
            </a:prstGeom>
          </p:spPr>
          <p:txBody>
            <a:bodyPr anchor="t" rtlCol="false" tIns="0" lIns="0" bIns="0" rIns="0">
              <a:spAutoFit/>
            </a:bodyPr>
            <a:lstStyle/>
            <a:p>
              <a:pPr algn="l" marL="0" indent="0" lvl="0">
                <a:lnSpc>
                  <a:spcPts val="2520"/>
                </a:lnSpc>
              </a:pPr>
              <a:r>
                <a:rPr lang="en-US" sz="1800">
                  <a:solidFill>
                    <a:srgbClr val="A6F299"/>
                  </a:solidFill>
                  <a:latin typeface="Carlito"/>
                  <a:ea typeface="Carlito"/>
                  <a:cs typeface="Carlito"/>
                  <a:sym typeface="Carlito"/>
                </a:rPr>
                <a:t>Display songs released in 2021</a:t>
              </a:r>
            </a:p>
          </p:txBody>
        </p:sp>
        <p:sp>
          <p:nvSpPr>
            <p:cNvPr name="TextBox 17" id="17"/>
            <p:cNvSpPr txBox="true"/>
            <p:nvPr/>
          </p:nvSpPr>
          <p:spPr>
            <a:xfrm rot="0">
              <a:off x="0" y="-57150"/>
              <a:ext cx="3835400" cy="622724"/>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68D36D"/>
                  </a:solidFill>
                  <a:latin typeface="Radley"/>
                  <a:ea typeface="Radley"/>
                  <a:cs typeface="Radley"/>
                  <a:sym typeface="Radley"/>
                </a:rPr>
                <a:t>Released 2021</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description>Presentation - DataDrop</dc:description>
  <dc:identifier>DAHG5lKAUoU</dc:identifier>
  <dcterms:modified xsi:type="dcterms:W3CDTF">2011-08-01T06:04:30Z</dcterms:modified>
  <cp:revision>1</cp:revision>
  <dc:title>Presentation - DataDrop</dc:title>
</cp:coreProperties>
</file>