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Telegraf Bold" charset="1" panose="00000800000000000000"/>
      <p:regular r:id="rId17"/>
    </p:embeddedFont>
    <p:embeddedFont>
      <p:font typeface="Telegraf" charset="1" panose="000005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3B22"/>
        </a:solidFill>
      </p:bgPr>
    </p:bg>
    <p:spTree>
      <p:nvGrpSpPr>
        <p:cNvPr id="1" name=""/>
        <p:cNvGrpSpPr/>
        <p:nvPr/>
      </p:nvGrpSpPr>
      <p:grpSpPr>
        <a:xfrm>
          <a:off x="0" y="0"/>
          <a:ext cx="0" cy="0"/>
          <a:chOff x="0" y="0"/>
          <a:chExt cx="0" cy="0"/>
        </a:xfrm>
      </p:grpSpPr>
      <p:grpSp>
        <p:nvGrpSpPr>
          <p:cNvPr name="Group 2" id="2"/>
          <p:cNvGrpSpPr/>
          <p:nvPr/>
        </p:nvGrpSpPr>
        <p:grpSpPr>
          <a:xfrm rot="0">
            <a:off x="0" y="0"/>
            <a:ext cx="3238500" cy="10287000"/>
            <a:chOff x="0" y="0"/>
            <a:chExt cx="852938" cy="2709333"/>
          </a:xfrm>
        </p:grpSpPr>
        <p:sp>
          <p:nvSpPr>
            <p:cNvPr name="Freeform 3" id="3"/>
            <p:cNvSpPr/>
            <p:nvPr/>
          </p:nvSpPr>
          <p:spPr>
            <a:xfrm flipH="false" flipV="false" rot="0">
              <a:off x="0" y="0"/>
              <a:ext cx="852938" cy="2709333"/>
            </a:xfrm>
            <a:custGeom>
              <a:avLst/>
              <a:gdLst/>
              <a:ahLst/>
              <a:cxnLst/>
              <a:rect r="r" b="b" t="t" l="l"/>
              <a:pathLst>
                <a:path h="2709333" w="852938">
                  <a:moveTo>
                    <a:pt x="0" y="0"/>
                  </a:moveTo>
                  <a:lnTo>
                    <a:pt x="852938" y="0"/>
                  </a:lnTo>
                  <a:lnTo>
                    <a:pt x="852938" y="2709333"/>
                  </a:lnTo>
                  <a:lnTo>
                    <a:pt x="0" y="2709333"/>
                  </a:lnTo>
                  <a:close/>
                </a:path>
              </a:pathLst>
            </a:custGeom>
            <a:solidFill>
              <a:srgbClr val="A7D7A7"/>
            </a:solidFill>
          </p:spPr>
        </p:sp>
        <p:sp>
          <p:nvSpPr>
            <p:cNvPr name="TextBox 4" id="4"/>
            <p:cNvSpPr txBox="true"/>
            <p:nvPr/>
          </p:nvSpPr>
          <p:spPr>
            <a:xfrm>
              <a:off x="0" y="-76200"/>
              <a:ext cx="852938" cy="278553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666750" y="666750"/>
            <a:ext cx="7191375" cy="8953500"/>
            <a:chOff x="0" y="0"/>
            <a:chExt cx="928643" cy="1156192"/>
          </a:xfrm>
        </p:grpSpPr>
        <p:sp>
          <p:nvSpPr>
            <p:cNvPr name="Freeform 6" id="6"/>
            <p:cNvSpPr/>
            <p:nvPr/>
          </p:nvSpPr>
          <p:spPr>
            <a:xfrm flipH="false" flipV="false" rot="0">
              <a:off x="0" y="0"/>
              <a:ext cx="928643" cy="1156192"/>
            </a:xfrm>
            <a:custGeom>
              <a:avLst/>
              <a:gdLst/>
              <a:ahLst/>
              <a:cxnLst/>
              <a:rect r="r" b="b" t="t" l="l"/>
              <a:pathLst>
                <a:path h="1156192" w="928643">
                  <a:moveTo>
                    <a:pt x="37679" y="0"/>
                  </a:moveTo>
                  <a:lnTo>
                    <a:pt x="890964" y="0"/>
                  </a:lnTo>
                  <a:cubicBezTo>
                    <a:pt x="900957" y="0"/>
                    <a:pt x="910541" y="3970"/>
                    <a:pt x="917607" y="11036"/>
                  </a:cubicBezTo>
                  <a:cubicBezTo>
                    <a:pt x="924673" y="18102"/>
                    <a:pt x="928643" y="27686"/>
                    <a:pt x="928643" y="37679"/>
                  </a:cubicBezTo>
                  <a:lnTo>
                    <a:pt x="928643" y="1118512"/>
                  </a:lnTo>
                  <a:cubicBezTo>
                    <a:pt x="928643" y="1139322"/>
                    <a:pt x="911774" y="1156192"/>
                    <a:pt x="890964" y="1156192"/>
                  </a:cubicBezTo>
                  <a:lnTo>
                    <a:pt x="37679" y="1156192"/>
                  </a:lnTo>
                  <a:cubicBezTo>
                    <a:pt x="16870" y="1156192"/>
                    <a:pt x="0" y="1139322"/>
                    <a:pt x="0" y="1118512"/>
                  </a:cubicBezTo>
                  <a:lnTo>
                    <a:pt x="0" y="37679"/>
                  </a:lnTo>
                  <a:cubicBezTo>
                    <a:pt x="0" y="16870"/>
                    <a:pt x="16870" y="0"/>
                    <a:pt x="37679" y="0"/>
                  </a:cubicBezTo>
                  <a:close/>
                </a:path>
              </a:pathLst>
            </a:custGeom>
            <a:blipFill>
              <a:blip r:embed="rId2"/>
              <a:stretch>
                <a:fillRect l="-346" t="0" r="-346" b="0"/>
              </a:stretch>
            </a:blipFill>
            <a:ln cap="rnd">
              <a:noFill/>
              <a:prstDash val="solid"/>
              <a:round/>
            </a:ln>
          </p:spPr>
        </p:sp>
      </p:grpSp>
      <p:grpSp>
        <p:nvGrpSpPr>
          <p:cNvPr name="Group 7" id="7"/>
          <p:cNvGrpSpPr/>
          <p:nvPr/>
        </p:nvGrpSpPr>
        <p:grpSpPr>
          <a:xfrm rot="0">
            <a:off x="9296400" y="666750"/>
            <a:ext cx="8324850" cy="3524250"/>
            <a:chOff x="0" y="0"/>
            <a:chExt cx="11099800" cy="4699000"/>
          </a:xfrm>
        </p:grpSpPr>
        <p:sp>
          <p:nvSpPr>
            <p:cNvPr name="TextBox 8" id="8"/>
            <p:cNvSpPr txBox="true"/>
            <p:nvPr/>
          </p:nvSpPr>
          <p:spPr>
            <a:xfrm rot="0">
              <a:off x="0" y="1174750"/>
              <a:ext cx="11099800" cy="3524250"/>
            </a:xfrm>
            <a:prstGeom prst="rect">
              <a:avLst/>
            </a:prstGeom>
          </p:spPr>
          <p:txBody>
            <a:bodyPr anchor="t" rtlCol="false" tIns="0" lIns="0" bIns="0" rIns="0">
              <a:spAutoFit/>
            </a:bodyPr>
            <a:lstStyle/>
            <a:p>
              <a:pPr algn="l" marL="0" indent="0" lvl="0">
                <a:lnSpc>
                  <a:spcPts val="9900"/>
                </a:lnSpc>
              </a:pPr>
              <a:r>
                <a:rPr lang="en-US" b="true" sz="9000" spc="-89">
                  <a:solidFill>
                    <a:srgbClr val="A7D7A7"/>
                  </a:solidFill>
                  <a:latin typeface="Telegraf Bold"/>
                  <a:ea typeface="Telegraf Bold"/>
                  <a:cs typeface="Telegraf Bold"/>
                  <a:sym typeface="Telegraf Bold"/>
                </a:rPr>
                <a:t>Queries in Access</a:t>
              </a:r>
            </a:p>
          </p:txBody>
        </p:sp>
        <p:sp>
          <p:nvSpPr>
            <p:cNvPr name="TextBox 9" id="9"/>
            <p:cNvSpPr txBox="true"/>
            <p:nvPr/>
          </p:nvSpPr>
          <p:spPr>
            <a:xfrm rot="0">
              <a:off x="0" y="-9525"/>
              <a:ext cx="11099800" cy="606425"/>
            </a:xfrm>
            <a:prstGeom prst="rect">
              <a:avLst/>
            </a:prstGeom>
          </p:spPr>
          <p:txBody>
            <a:bodyPr anchor="t" rtlCol="false" tIns="0" lIns="0" bIns="0" rIns="0">
              <a:spAutoFit/>
            </a:bodyPr>
            <a:lstStyle/>
            <a:p>
              <a:pPr algn="l" marL="0" indent="0" lvl="0">
                <a:lnSpc>
                  <a:spcPts val="3299"/>
                </a:lnSpc>
              </a:pPr>
              <a:r>
                <a:rPr lang="en-US" b="true" sz="2999" spc="-29">
                  <a:solidFill>
                    <a:srgbClr val="A7D7A7"/>
                  </a:solidFill>
                  <a:latin typeface="Telegraf Bold"/>
                  <a:ea typeface="Telegraf Bold"/>
                  <a:cs typeface="Telegraf Bold"/>
                  <a:sym typeface="Telegraf Bold"/>
                </a:rPr>
                <a:t>Welcome to DataDrop</a:t>
              </a:r>
            </a:p>
          </p:txBody>
        </p:sp>
      </p:grpSp>
      <p:sp>
        <p:nvSpPr>
          <p:cNvPr name="TextBox 10" id="10"/>
          <p:cNvSpPr txBox="true"/>
          <p:nvPr/>
        </p:nvSpPr>
        <p:spPr>
          <a:xfrm rot="0">
            <a:off x="9296400" y="9163050"/>
            <a:ext cx="8324850" cy="457200"/>
          </a:xfrm>
          <a:prstGeom prst="rect">
            <a:avLst/>
          </a:prstGeom>
        </p:spPr>
        <p:txBody>
          <a:bodyPr anchor="t" rtlCol="false" tIns="0" lIns="0" bIns="0" rIns="0">
            <a:spAutoFit/>
          </a:bodyPr>
          <a:lstStyle/>
          <a:p>
            <a:pPr algn="l" marL="0" indent="0" lvl="0">
              <a:lnSpc>
                <a:spcPts val="3299"/>
              </a:lnSpc>
            </a:pPr>
            <a:r>
              <a:rPr lang="en-US" sz="2999" spc="-29">
                <a:solidFill>
                  <a:srgbClr val="A7D7A7"/>
                </a:solidFill>
                <a:latin typeface="Telegraf"/>
                <a:ea typeface="Telegraf"/>
                <a:cs typeface="Telegraf"/>
                <a:sym typeface="Telegraf"/>
              </a:rPr>
              <a:t>Presented by the DataDrop Team</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4D29"/>
        </a:solidFill>
      </p:bgPr>
    </p:bg>
    <p:spTree>
      <p:nvGrpSpPr>
        <p:cNvPr id="1" name=""/>
        <p:cNvGrpSpPr/>
        <p:nvPr/>
      </p:nvGrpSpPr>
      <p:grpSpPr>
        <a:xfrm>
          <a:off x="0" y="0"/>
          <a:ext cx="0" cy="0"/>
          <a:chOff x="0" y="0"/>
          <a:chExt cx="0" cy="0"/>
        </a:xfrm>
      </p:grpSpPr>
      <p:sp>
        <p:nvSpPr>
          <p:cNvPr name="TextBox 2" id="2"/>
          <p:cNvSpPr txBox="true"/>
          <p:nvPr/>
        </p:nvSpPr>
        <p:spPr>
          <a:xfrm rot="0">
            <a:off x="685970" y="647700"/>
            <a:ext cx="6867355" cy="2051050"/>
          </a:xfrm>
          <a:prstGeom prst="rect">
            <a:avLst/>
          </a:prstGeom>
        </p:spPr>
        <p:txBody>
          <a:bodyPr anchor="t" rtlCol="false" tIns="0" lIns="0" bIns="0" rIns="0">
            <a:spAutoFit/>
          </a:bodyPr>
          <a:lstStyle/>
          <a:p>
            <a:pPr algn="l" marL="0" indent="0" lvl="0">
              <a:lnSpc>
                <a:spcPts val="7700"/>
              </a:lnSpc>
            </a:pPr>
            <a:r>
              <a:rPr lang="en-US" b="true" sz="7000" spc="-70" strike="noStrike" u="none">
                <a:solidFill>
                  <a:srgbClr val="A7D7A7"/>
                </a:solidFill>
                <a:latin typeface="Telegraf Bold"/>
                <a:ea typeface="Telegraf Bold"/>
                <a:cs typeface="Telegraf Bold"/>
                <a:sym typeface="Telegraf Bold"/>
              </a:rPr>
              <a:t>Exit Quiz Questions</a:t>
            </a:r>
          </a:p>
        </p:txBody>
      </p:sp>
      <p:grpSp>
        <p:nvGrpSpPr>
          <p:cNvPr name="Group 3" id="3"/>
          <p:cNvGrpSpPr/>
          <p:nvPr/>
        </p:nvGrpSpPr>
        <p:grpSpPr>
          <a:xfrm rot="0">
            <a:off x="9296400" y="666750"/>
            <a:ext cx="8324850" cy="1637972"/>
            <a:chOff x="0" y="0"/>
            <a:chExt cx="11099800" cy="2183963"/>
          </a:xfrm>
        </p:grpSpPr>
        <p:sp>
          <p:nvSpPr>
            <p:cNvPr name="TextBox 4" id="4"/>
            <p:cNvSpPr txBox="true"/>
            <p:nvPr/>
          </p:nvSpPr>
          <p:spPr>
            <a:xfrm rot="0">
              <a:off x="0" y="-19050"/>
              <a:ext cx="110998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AND vs OR</a:t>
              </a:r>
            </a:p>
          </p:txBody>
        </p:sp>
        <p:sp>
          <p:nvSpPr>
            <p:cNvPr name="TextBox 5" id="5"/>
            <p:cNvSpPr txBox="true"/>
            <p:nvPr/>
          </p:nvSpPr>
          <p:spPr>
            <a:xfrm rot="0">
              <a:off x="0" y="765796"/>
              <a:ext cx="11099800" cy="1418167"/>
            </a:xfrm>
            <a:prstGeom prst="rect">
              <a:avLst/>
            </a:prstGeom>
          </p:spPr>
          <p:txBody>
            <a:bodyPr anchor="t" rtlCol="false" tIns="0" lIns="0" bIns="0" rIns="0">
              <a:spAutoFit/>
            </a:bodyPr>
            <a:lstStyle/>
            <a:p>
              <a:pPr algn="l" marL="0" indent="0" lvl="0">
                <a:lnSpc>
                  <a:spcPts val="2800"/>
                </a:lnSpc>
              </a:pPr>
              <a:r>
                <a:rPr lang="en-US" sz="2000">
                  <a:solidFill>
                    <a:srgbClr val="A7D7A7"/>
                  </a:solidFill>
                  <a:latin typeface="Telegraf"/>
                  <a:ea typeface="Telegraf"/>
                  <a:cs typeface="Telegraf"/>
                  <a:sym typeface="Telegraf"/>
                </a:rPr>
                <a:t>The </a:t>
              </a:r>
              <a:r>
                <a:rPr lang="en-US" b="true" sz="2000">
                  <a:solidFill>
                    <a:srgbClr val="A7D7A7"/>
                  </a:solidFill>
                  <a:latin typeface="Telegraf Bold"/>
                  <a:ea typeface="Telegraf Bold"/>
                  <a:cs typeface="Telegraf Bold"/>
                  <a:sym typeface="Telegraf Bold"/>
                </a:rPr>
                <a:t>key difference</a:t>
              </a:r>
              <a:r>
                <a:rPr lang="en-US" sz="2000">
                  <a:solidFill>
                    <a:srgbClr val="A7D7A7"/>
                  </a:solidFill>
                  <a:latin typeface="Telegraf"/>
                  <a:ea typeface="Telegraf"/>
                  <a:cs typeface="Telegraf"/>
                  <a:sym typeface="Telegraf"/>
                </a:rPr>
                <a:t> between AND and OR in a query is that AND requires both conditions to be true, while OR allows for either condition to be met.</a:t>
              </a:r>
            </a:p>
          </p:txBody>
        </p:sp>
      </p:grpSp>
      <p:grpSp>
        <p:nvGrpSpPr>
          <p:cNvPr name="Group 6" id="6"/>
          <p:cNvGrpSpPr/>
          <p:nvPr/>
        </p:nvGrpSpPr>
        <p:grpSpPr>
          <a:xfrm rot="0">
            <a:off x="9296400" y="3365594"/>
            <a:ext cx="8324850" cy="1637972"/>
            <a:chOff x="0" y="0"/>
            <a:chExt cx="11099800" cy="2183963"/>
          </a:xfrm>
        </p:grpSpPr>
        <p:sp>
          <p:nvSpPr>
            <p:cNvPr name="TextBox 7" id="7"/>
            <p:cNvSpPr txBox="true"/>
            <p:nvPr/>
          </p:nvSpPr>
          <p:spPr>
            <a:xfrm rot="0">
              <a:off x="0" y="-19050"/>
              <a:ext cx="11099800" cy="628650"/>
            </a:xfrm>
            <a:prstGeom prst="rect">
              <a:avLst/>
            </a:prstGeom>
          </p:spPr>
          <p:txBody>
            <a:bodyPr anchor="t" rtlCol="false" tIns="0" lIns="0" bIns="0" rIns="0">
              <a:spAutoFit/>
            </a:bodyPr>
            <a:lstStyle/>
            <a:p>
              <a:pPr algn="l" marL="0" indent="0" lvl="0">
                <a:lnSpc>
                  <a:spcPts val="3300"/>
                </a:lnSpc>
              </a:pPr>
              <a:r>
                <a:rPr lang="en-US" b="true" sz="3000">
                  <a:solidFill>
                    <a:srgbClr val="A7D7A7"/>
                  </a:solidFill>
                  <a:latin typeface="Telegraf Bold"/>
                  <a:ea typeface="Telegraf Bold"/>
                  <a:cs typeface="Telegraf Bold"/>
                  <a:sym typeface="Telegraf Bold"/>
                </a:rPr>
                <a:t>BETWEEN Criteria</a:t>
              </a:r>
            </a:p>
          </p:txBody>
        </p:sp>
        <p:sp>
          <p:nvSpPr>
            <p:cNvPr name="TextBox 8" id="8"/>
            <p:cNvSpPr txBox="true"/>
            <p:nvPr/>
          </p:nvSpPr>
          <p:spPr>
            <a:xfrm rot="0">
              <a:off x="0" y="765796"/>
              <a:ext cx="11099800" cy="1418167"/>
            </a:xfrm>
            <a:prstGeom prst="rect">
              <a:avLst/>
            </a:prstGeom>
          </p:spPr>
          <p:txBody>
            <a:bodyPr anchor="t" rtlCol="false" tIns="0" lIns="0" bIns="0" rIns="0">
              <a:spAutoFit/>
            </a:bodyPr>
            <a:lstStyle/>
            <a:p>
              <a:pPr algn="l" marL="0" indent="0" lvl="0">
                <a:lnSpc>
                  <a:spcPts val="2800"/>
                </a:lnSpc>
              </a:pPr>
              <a:r>
                <a:rPr lang="en-US" sz="2000">
                  <a:solidFill>
                    <a:srgbClr val="A7D7A7"/>
                  </a:solidFill>
                  <a:latin typeface="Telegraf"/>
                  <a:ea typeface="Telegraf"/>
                  <a:cs typeface="Telegraf"/>
                  <a:sym typeface="Telegraf"/>
                </a:rPr>
                <a:t>Use the </a:t>
              </a:r>
              <a:r>
                <a:rPr lang="en-US" b="true" sz="2000">
                  <a:solidFill>
                    <a:srgbClr val="A7D7A7"/>
                  </a:solidFill>
                  <a:latin typeface="Telegraf Bold"/>
                  <a:ea typeface="Telegraf Bold"/>
                  <a:cs typeface="Telegraf Bold"/>
                  <a:sym typeface="Telegraf Bold"/>
                </a:rPr>
                <a:t>BETWEEN operator</a:t>
              </a:r>
              <a:r>
                <a:rPr lang="en-US" sz="2000">
                  <a:solidFill>
                    <a:srgbClr val="A7D7A7"/>
                  </a:solidFill>
                  <a:latin typeface="Telegraf"/>
                  <a:ea typeface="Telegraf"/>
                  <a:cs typeface="Telegraf"/>
                  <a:sym typeface="Telegraf"/>
                </a:rPr>
                <a:t> to filter results between two values, such as dates or numbers, ensuring only records that fall within the specified range are shown.</a:t>
              </a:r>
            </a:p>
          </p:txBody>
        </p:sp>
      </p:grpSp>
      <p:grpSp>
        <p:nvGrpSpPr>
          <p:cNvPr name="Group 9" id="9"/>
          <p:cNvGrpSpPr/>
          <p:nvPr/>
        </p:nvGrpSpPr>
        <p:grpSpPr>
          <a:xfrm rot="0">
            <a:off x="9296400" y="6038850"/>
            <a:ext cx="8324850" cy="1637972"/>
            <a:chOff x="0" y="0"/>
            <a:chExt cx="11099800" cy="2183963"/>
          </a:xfrm>
        </p:grpSpPr>
        <p:sp>
          <p:nvSpPr>
            <p:cNvPr name="TextBox 10" id="10"/>
            <p:cNvSpPr txBox="true"/>
            <p:nvPr/>
          </p:nvSpPr>
          <p:spPr>
            <a:xfrm rot="0">
              <a:off x="0" y="-19050"/>
              <a:ext cx="110998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Wildcard Usage</a:t>
              </a:r>
            </a:p>
          </p:txBody>
        </p:sp>
        <p:sp>
          <p:nvSpPr>
            <p:cNvPr name="TextBox 11" id="11"/>
            <p:cNvSpPr txBox="true"/>
            <p:nvPr/>
          </p:nvSpPr>
          <p:spPr>
            <a:xfrm rot="0">
              <a:off x="0" y="765796"/>
              <a:ext cx="11099800" cy="1418167"/>
            </a:xfrm>
            <a:prstGeom prst="rect">
              <a:avLst/>
            </a:prstGeom>
          </p:spPr>
          <p:txBody>
            <a:bodyPr anchor="t" rtlCol="false" tIns="0" lIns="0" bIns="0" rIns="0">
              <a:spAutoFit/>
            </a:bodyPr>
            <a:lstStyle/>
            <a:p>
              <a:pPr algn="l" marL="0" indent="0" lvl="0">
                <a:lnSpc>
                  <a:spcPts val="2800"/>
                </a:lnSpc>
              </a:pPr>
              <a:r>
                <a:rPr lang="en-US" sz="2000">
                  <a:solidFill>
                    <a:srgbClr val="A7D7A7"/>
                  </a:solidFill>
                  <a:latin typeface="Telegraf"/>
                  <a:ea typeface="Telegraf"/>
                  <a:cs typeface="Telegraf"/>
                  <a:sym typeface="Telegraf"/>
                </a:rPr>
                <a:t>In a LIKE query, the </a:t>
              </a:r>
              <a:r>
                <a:rPr lang="en-US" b="true" sz="2000">
                  <a:solidFill>
                    <a:srgbClr val="A7D7A7"/>
                  </a:solidFill>
                  <a:latin typeface="Telegraf Bold"/>
                  <a:ea typeface="Telegraf Bold"/>
                  <a:cs typeface="Telegraf Bold"/>
                  <a:sym typeface="Telegraf Bold"/>
                </a:rPr>
                <a:t>wildcard (*)</a:t>
              </a:r>
              <a:r>
                <a:rPr lang="en-US" sz="2000">
                  <a:solidFill>
                    <a:srgbClr val="A7D7A7"/>
                  </a:solidFill>
                  <a:latin typeface="Telegraf"/>
                  <a:ea typeface="Telegraf"/>
                  <a:cs typeface="Telegraf"/>
                  <a:sym typeface="Telegraf"/>
                </a:rPr>
                <a:t> allows for flexible searching by matching any sequence of characters, making it easier to find records that fit general patterns.</a:t>
              </a:r>
            </a:p>
          </p:txBody>
        </p:sp>
      </p:grpSp>
      <p:sp>
        <p:nvSpPr>
          <p:cNvPr name="AutoShape 12" id="12"/>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13" id="13"/>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QUIZ INSTRUCTIONS</a:t>
            </a:r>
          </a:p>
        </p:txBody>
      </p:sp>
      <p:sp>
        <p:nvSpPr>
          <p:cNvPr name="TextBox 14" id="14"/>
          <p:cNvSpPr txBox="true"/>
          <p:nvPr/>
        </p:nvSpPr>
        <p:spPr>
          <a:xfrm rot="0">
            <a:off x="17440897"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3B22"/>
        </a:solidFill>
      </p:bgPr>
    </p:bg>
    <p:spTree>
      <p:nvGrpSpPr>
        <p:cNvPr id="1" name=""/>
        <p:cNvGrpSpPr/>
        <p:nvPr/>
      </p:nvGrpSpPr>
      <p:grpSpPr>
        <a:xfrm>
          <a:off x="0" y="0"/>
          <a:ext cx="0" cy="0"/>
          <a:chOff x="0" y="0"/>
          <a:chExt cx="0" cy="0"/>
        </a:xfrm>
      </p:grpSpPr>
      <p:grpSp>
        <p:nvGrpSpPr>
          <p:cNvPr name="Group 2" id="2"/>
          <p:cNvGrpSpPr/>
          <p:nvPr/>
        </p:nvGrpSpPr>
        <p:grpSpPr>
          <a:xfrm rot="0">
            <a:off x="0" y="0"/>
            <a:ext cx="6419850" cy="10287000"/>
            <a:chOff x="0" y="0"/>
            <a:chExt cx="758673" cy="1215678"/>
          </a:xfrm>
        </p:grpSpPr>
        <p:sp>
          <p:nvSpPr>
            <p:cNvPr name="Freeform 3" id="3"/>
            <p:cNvSpPr/>
            <p:nvPr/>
          </p:nvSpPr>
          <p:spPr>
            <a:xfrm flipH="false" flipV="false" rot="0">
              <a:off x="0" y="0"/>
              <a:ext cx="758673" cy="1215678"/>
            </a:xfrm>
            <a:custGeom>
              <a:avLst/>
              <a:gdLst/>
              <a:ahLst/>
              <a:cxnLst/>
              <a:rect r="r" b="b" t="t" l="l"/>
              <a:pathLst>
                <a:path h="1215678" w="758673">
                  <a:moveTo>
                    <a:pt x="0" y="0"/>
                  </a:moveTo>
                  <a:lnTo>
                    <a:pt x="758673" y="0"/>
                  </a:lnTo>
                  <a:lnTo>
                    <a:pt x="758673" y="1215678"/>
                  </a:lnTo>
                  <a:lnTo>
                    <a:pt x="0" y="1215678"/>
                  </a:lnTo>
                  <a:close/>
                </a:path>
              </a:pathLst>
            </a:custGeom>
            <a:blipFill>
              <a:blip r:embed="rId2"/>
              <a:stretch>
                <a:fillRect l="0" t="-126" r="0" b="-126"/>
              </a:stretch>
            </a:blipFill>
          </p:spPr>
        </p:sp>
      </p:grpSp>
      <p:grpSp>
        <p:nvGrpSpPr>
          <p:cNvPr name="Group 4" id="4"/>
          <p:cNvGrpSpPr/>
          <p:nvPr/>
        </p:nvGrpSpPr>
        <p:grpSpPr>
          <a:xfrm rot="0">
            <a:off x="7858125" y="1152525"/>
            <a:ext cx="8324850" cy="1631988"/>
            <a:chOff x="0" y="0"/>
            <a:chExt cx="11099800" cy="2175983"/>
          </a:xfrm>
        </p:grpSpPr>
        <p:sp>
          <p:nvSpPr>
            <p:cNvPr name="TextBox 5" id="5"/>
            <p:cNvSpPr txBox="true"/>
            <p:nvPr/>
          </p:nvSpPr>
          <p:spPr>
            <a:xfrm rot="0">
              <a:off x="0" y="-9525"/>
              <a:ext cx="11099800" cy="1423458"/>
            </a:xfrm>
            <a:prstGeom prst="rect">
              <a:avLst/>
            </a:prstGeom>
          </p:spPr>
          <p:txBody>
            <a:bodyPr anchor="t" rtlCol="false" tIns="0" lIns="0" bIns="0" rIns="0">
              <a:spAutoFit/>
            </a:bodyPr>
            <a:lstStyle/>
            <a:p>
              <a:pPr algn="l" marL="0" indent="0" lvl="0">
                <a:lnSpc>
                  <a:spcPts val="7699"/>
                </a:lnSpc>
              </a:pPr>
              <a:r>
                <a:rPr lang="en-US" b="true" sz="6999" spc="-69">
                  <a:solidFill>
                    <a:srgbClr val="A7D7A7"/>
                  </a:solidFill>
                  <a:latin typeface="Telegraf Bold"/>
                  <a:ea typeface="Telegraf Bold"/>
                  <a:cs typeface="Telegraf Bold"/>
                  <a:sym typeface="Telegraf Bold"/>
                </a:rPr>
                <a:t>Contact Us</a:t>
              </a:r>
            </a:p>
          </p:txBody>
        </p:sp>
        <p:sp>
          <p:nvSpPr>
            <p:cNvPr name="TextBox 6" id="6"/>
            <p:cNvSpPr txBox="true"/>
            <p:nvPr/>
          </p:nvSpPr>
          <p:spPr>
            <a:xfrm rot="0">
              <a:off x="0" y="1547333"/>
              <a:ext cx="110998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Get in Touch with DataDrop</a:t>
              </a:r>
            </a:p>
          </p:txBody>
        </p:sp>
      </p:grpSp>
      <p:grpSp>
        <p:nvGrpSpPr>
          <p:cNvPr name="Group 7" id="7"/>
          <p:cNvGrpSpPr/>
          <p:nvPr/>
        </p:nvGrpSpPr>
        <p:grpSpPr>
          <a:xfrm rot="0">
            <a:off x="7858125" y="4246590"/>
            <a:ext cx="5753100" cy="898469"/>
            <a:chOff x="0" y="0"/>
            <a:chExt cx="7670800" cy="1197959"/>
          </a:xfrm>
        </p:grpSpPr>
        <p:sp>
          <p:nvSpPr>
            <p:cNvPr name="TextBox 8" id="8"/>
            <p:cNvSpPr txBox="true"/>
            <p:nvPr/>
          </p:nvSpPr>
          <p:spPr>
            <a:xfrm rot="0">
              <a:off x="0" y="-104775"/>
              <a:ext cx="7670800" cy="714375"/>
            </a:xfrm>
            <a:prstGeom prst="rect">
              <a:avLst/>
            </a:prstGeom>
          </p:spPr>
          <p:txBody>
            <a:bodyPr anchor="t" rtlCol="false" tIns="0" lIns="0" bIns="0" rIns="0">
              <a:spAutoFit/>
            </a:bodyPr>
            <a:lstStyle/>
            <a:p>
              <a:pPr algn="l" marL="0" indent="0" lvl="0">
                <a:lnSpc>
                  <a:spcPts val="4200"/>
                </a:lnSpc>
              </a:pPr>
              <a:r>
                <a:rPr lang="en-US" b="true" sz="3000" spc="-30">
                  <a:solidFill>
                    <a:srgbClr val="A7D7A7"/>
                  </a:solidFill>
                  <a:latin typeface="Telegraf Bold"/>
                  <a:ea typeface="Telegraf Bold"/>
                  <a:cs typeface="Telegraf Bold"/>
                  <a:sym typeface="Telegraf Bold"/>
                </a:rPr>
                <a:t>Phone</a:t>
              </a:r>
            </a:p>
          </p:txBody>
        </p:sp>
        <p:sp>
          <p:nvSpPr>
            <p:cNvPr name="TextBox 9" id="9"/>
            <p:cNvSpPr txBox="true"/>
            <p:nvPr/>
          </p:nvSpPr>
          <p:spPr>
            <a:xfrm rot="0">
              <a:off x="0" y="719592"/>
              <a:ext cx="7670800" cy="4783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123-456-7890</a:t>
              </a:r>
            </a:p>
          </p:txBody>
        </p:sp>
      </p:grpSp>
      <p:grpSp>
        <p:nvGrpSpPr>
          <p:cNvPr name="Group 10" id="10"/>
          <p:cNvGrpSpPr/>
          <p:nvPr/>
        </p:nvGrpSpPr>
        <p:grpSpPr>
          <a:xfrm rot="0">
            <a:off x="7858125" y="6032294"/>
            <a:ext cx="5753100" cy="901906"/>
            <a:chOff x="0" y="0"/>
            <a:chExt cx="7670800" cy="1202541"/>
          </a:xfrm>
        </p:grpSpPr>
        <p:sp>
          <p:nvSpPr>
            <p:cNvPr name="TextBox 11" id="11"/>
            <p:cNvSpPr txBox="true"/>
            <p:nvPr/>
          </p:nvSpPr>
          <p:spPr>
            <a:xfrm rot="0">
              <a:off x="0" y="-104775"/>
              <a:ext cx="7670800" cy="714375"/>
            </a:xfrm>
            <a:prstGeom prst="rect">
              <a:avLst/>
            </a:prstGeom>
          </p:spPr>
          <p:txBody>
            <a:bodyPr anchor="t" rtlCol="false" tIns="0" lIns="0" bIns="0" rIns="0">
              <a:spAutoFit/>
            </a:bodyPr>
            <a:lstStyle/>
            <a:p>
              <a:pPr algn="l" marL="0" indent="0" lvl="0">
                <a:lnSpc>
                  <a:spcPts val="4200"/>
                </a:lnSpc>
              </a:pPr>
              <a:r>
                <a:rPr lang="en-US" b="true" sz="3000" spc="-30" strike="noStrike" u="none">
                  <a:solidFill>
                    <a:srgbClr val="A7D7A7"/>
                  </a:solidFill>
                  <a:latin typeface="Telegraf Bold"/>
                  <a:ea typeface="Telegraf Bold"/>
                  <a:cs typeface="Telegraf Bold"/>
                  <a:sym typeface="Telegraf Bold"/>
                </a:rPr>
                <a:t>Email</a:t>
              </a:r>
            </a:p>
          </p:txBody>
        </p:sp>
        <p:sp>
          <p:nvSpPr>
            <p:cNvPr name="TextBox 12" id="12"/>
            <p:cNvSpPr txBox="true"/>
            <p:nvPr/>
          </p:nvSpPr>
          <p:spPr>
            <a:xfrm rot="0">
              <a:off x="0" y="724175"/>
              <a:ext cx="7670800" cy="4783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hello@reallygreatsite.com</a:t>
              </a:r>
            </a:p>
          </p:txBody>
        </p:sp>
      </p:grpSp>
      <p:grpSp>
        <p:nvGrpSpPr>
          <p:cNvPr name="Group 13" id="13"/>
          <p:cNvGrpSpPr/>
          <p:nvPr/>
        </p:nvGrpSpPr>
        <p:grpSpPr>
          <a:xfrm rot="0">
            <a:off x="7858125" y="7829550"/>
            <a:ext cx="5753100" cy="867604"/>
            <a:chOff x="0" y="0"/>
            <a:chExt cx="7670800" cy="1156805"/>
          </a:xfrm>
        </p:grpSpPr>
        <p:sp>
          <p:nvSpPr>
            <p:cNvPr name="TextBox 14" id="14"/>
            <p:cNvSpPr txBox="true"/>
            <p:nvPr/>
          </p:nvSpPr>
          <p:spPr>
            <a:xfrm rot="0">
              <a:off x="0" y="-104775"/>
              <a:ext cx="7670800" cy="714375"/>
            </a:xfrm>
            <a:prstGeom prst="rect">
              <a:avLst/>
            </a:prstGeom>
          </p:spPr>
          <p:txBody>
            <a:bodyPr anchor="t" rtlCol="false" tIns="0" lIns="0" bIns="0" rIns="0">
              <a:spAutoFit/>
            </a:bodyPr>
            <a:lstStyle/>
            <a:p>
              <a:pPr algn="l" marL="0" indent="0" lvl="0">
                <a:lnSpc>
                  <a:spcPts val="4200"/>
                </a:lnSpc>
              </a:pPr>
              <a:r>
                <a:rPr lang="en-US" b="true" sz="3000" spc="-30" strike="noStrike" u="none">
                  <a:solidFill>
                    <a:srgbClr val="A7D7A7"/>
                  </a:solidFill>
                  <a:latin typeface="Telegraf Bold"/>
                  <a:ea typeface="Telegraf Bold"/>
                  <a:cs typeface="Telegraf Bold"/>
                  <a:sym typeface="Telegraf Bold"/>
                </a:rPr>
                <a:t>Website</a:t>
              </a:r>
            </a:p>
          </p:txBody>
        </p:sp>
        <p:sp>
          <p:nvSpPr>
            <p:cNvPr name="TextBox 15" id="15"/>
            <p:cNvSpPr txBox="true"/>
            <p:nvPr/>
          </p:nvSpPr>
          <p:spPr>
            <a:xfrm rot="0">
              <a:off x="0" y="678438"/>
              <a:ext cx="7670800" cy="478367"/>
            </a:xfrm>
            <a:prstGeom prst="rect">
              <a:avLst/>
            </a:prstGeom>
          </p:spPr>
          <p:txBody>
            <a:bodyPr anchor="t" rtlCol="false" tIns="0" lIns="0" bIns="0" rIns="0">
              <a:spAutoFit/>
            </a:bodyPr>
            <a:lstStyle/>
            <a:p>
              <a:pPr algn="l" marL="0" indent="0" lvl="0">
                <a:lnSpc>
                  <a:spcPts val="2800"/>
                </a:lnSpc>
              </a:pPr>
              <a:r>
                <a:rPr lang="en-US" sz="2000" spc="-20" strike="noStrike" u="none">
                  <a:solidFill>
                    <a:srgbClr val="A7D7A7"/>
                  </a:solidFill>
                  <a:latin typeface="Telegraf"/>
                  <a:ea typeface="Telegraf"/>
                  <a:cs typeface="Telegraf"/>
                  <a:sym typeface="Telegraf"/>
                </a:rPr>
                <a:t>www.reallygreatsite.com</a:t>
              </a:r>
            </a:p>
          </p:txBody>
        </p:sp>
      </p:grpSp>
    </p:spTree>
  </p:cSld>
  <p:clrMapOvr>
    <a:masterClrMapping/>
  </p:clrMapOvr>
</p:sld>
</file>

<file path=ppt/slides/slide2.xml><?xml version="1.0" encoding="utf-8"?>
<p:sld xmlns:p="http://schemas.openxmlformats.org/presentationml/2006/main" xmlns:a="http://schemas.openxmlformats.org/drawingml/2006/main">
  <p:cSld>
    <p:bg>
      <p:bgPr>
        <a:solidFill>
          <a:srgbClr val="004D29"/>
        </a:solidFill>
      </p:bgPr>
    </p:bg>
    <p:spTree>
      <p:nvGrpSpPr>
        <p:cNvPr id="1" name=""/>
        <p:cNvGrpSpPr/>
        <p:nvPr/>
      </p:nvGrpSpPr>
      <p:grpSpPr>
        <a:xfrm>
          <a:off x="0" y="0"/>
          <a:ext cx="0" cy="0"/>
          <a:chOff x="0" y="0"/>
          <a:chExt cx="0" cy="0"/>
        </a:xfrm>
      </p:grpSpPr>
      <p:grpSp>
        <p:nvGrpSpPr>
          <p:cNvPr name="Group 2" id="2"/>
          <p:cNvGrpSpPr/>
          <p:nvPr/>
        </p:nvGrpSpPr>
        <p:grpSpPr>
          <a:xfrm rot="0">
            <a:off x="9321275" y="4290405"/>
            <a:ext cx="6861700" cy="1109326"/>
            <a:chOff x="0" y="0"/>
            <a:chExt cx="9148933" cy="1479102"/>
          </a:xfrm>
        </p:grpSpPr>
        <p:sp>
          <p:nvSpPr>
            <p:cNvPr name="TextBox 3" id="3"/>
            <p:cNvSpPr txBox="true"/>
            <p:nvPr/>
          </p:nvSpPr>
          <p:spPr>
            <a:xfrm rot="0">
              <a:off x="0" y="1000735"/>
              <a:ext cx="9148933" cy="4783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Use operators to filter data and refine results.</a:t>
              </a:r>
            </a:p>
          </p:txBody>
        </p:sp>
        <p:sp>
          <p:nvSpPr>
            <p:cNvPr name="TextBox 4" id="4"/>
            <p:cNvSpPr txBox="true"/>
            <p:nvPr/>
          </p:nvSpPr>
          <p:spPr>
            <a:xfrm rot="0">
              <a:off x="0" y="-19050"/>
              <a:ext cx="9148933"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Apply Criteria</a:t>
              </a:r>
            </a:p>
          </p:txBody>
        </p:sp>
      </p:grpSp>
      <p:grpSp>
        <p:nvGrpSpPr>
          <p:cNvPr name="Group 5" id="5"/>
          <p:cNvGrpSpPr/>
          <p:nvPr/>
        </p:nvGrpSpPr>
        <p:grpSpPr>
          <a:xfrm rot="0">
            <a:off x="9321275" y="1604355"/>
            <a:ext cx="6861700" cy="1109326"/>
            <a:chOff x="0" y="0"/>
            <a:chExt cx="9148933" cy="1479102"/>
          </a:xfrm>
        </p:grpSpPr>
        <p:sp>
          <p:nvSpPr>
            <p:cNvPr name="TextBox 6" id="6"/>
            <p:cNvSpPr txBox="true"/>
            <p:nvPr/>
          </p:nvSpPr>
          <p:spPr>
            <a:xfrm rot="0">
              <a:off x="0" y="1000735"/>
              <a:ext cx="9148933" cy="4783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Create a select query using the Query Design grid.</a:t>
              </a:r>
            </a:p>
          </p:txBody>
        </p:sp>
        <p:sp>
          <p:nvSpPr>
            <p:cNvPr name="TextBox 7" id="7"/>
            <p:cNvSpPr txBox="true"/>
            <p:nvPr/>
          </p:nvSpPr>
          <p:spPr>
            <a:xfrm rot="0">
              <a:off x="0" y="-19050"/>
              <a:ext cx="9148933"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Select Query</a:t>
              </a:r>
            </a:p>
          </p:txBody>
        </p:sp>
      </p:grpSp>
      <p:grpSp>
        <p:nvGrpSpPr>
          <p:cNvPr name="Group 8" id="8"/>
          <p:cNvGrpSpPr/>
          <p:nvPr/>
        </p:nvGrpSpPr>
        <p:grpSpPr>
          <a:xfrm rot="0">
            <a:off x="9324222" y="6976455"/>
            <a:ext cx="6858753" cy="1127698"/>
            <a:chOff x="0" y="0"/>
            <a:chExt cx="9145004" cy="1503598"/>
          </a:xfrm>
        </p:grpSpPr>
        <p:sp>
          <p:nvSpPr>
            <p:cNvPr name="TextBox 9" id="9"/>
            <p:cNvSpPr txBox="true"/>
            <p:nvPr/>
          </p:nvSpPr>
          <p:spPr>
            <a:xfrm rot="0">
              <a:off x="0" y="-19050"/>
              <a:ext cx="914500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Sort Results</a:t>
              </a:r>
            </a:p>
          </p:txBody>
        </p:sp>
        <p:sp>
          <p:nvSpPr>
            <p:cNvPr name="TextBox 10" id="10"/>
            <p:cNvSpPr txBox="true"/>
            <p:nvPr/>
          </p:nvSpPr>
          <p:spPr>
            <a:xfrm rot="0">
              <a:off x="0" y="1025231"/>
              <a:ext cx="9145004" cy="4783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Organize your data by ascending or descending order.</a:t>
              </a:r>
            </a:p>
          </p:txBody>
        </p:sp>
      </p:grpSp>
      <p:sp>
        <p:nvSpPr>
          <p:cNvPr name="TextBox 11" id="11"/>
          <p:cNvSpPr txBox="true"/>
          <p:nvPr/>
        </p:nvSpPr>
        <p:spPr>
          <a:xfrm rot="0">
            <a:off x="666750" y="657337"/>
            <a:ext cx="6886575" cy="2041525"/>
          </a:xfrm>
          <a:prstGeom prst="rect">
            <a:avLst/>
          </a:prstGeom>
        </p:spPr>
        <p:txBody>
          <a:bodyPr anchor="t" rtlCol="false" tIns="0" lIns="0" bIns="0" rIns="0">
            <a:spAutoFit/>
          </a:bodyPr>
          <a:lstStyle/>
          <a:p>
            <a:pPr algn="l" marL="0" indent="0" lvl="0">
              <a:lnSpc>
                <a:spcPts val="7699"/>
              </a:lnSpc>
            </a:pPr>
            <a:r>
              <a:rPr lang="en-US" b="true" sz="6999" spc="-69">
                <a:solidFill>
                  <a:srgbClr val="A7D7A7"/>
                </a:solidFill>
                <a:latin typeface="Telegraf Bold"/>
                <a:ea typeface="Telegraf Bold"/>
                <a:cs typeface="Telegraf Bold"/>
                <a:sym typeface="Telegraf Bold"/>
              </a:rPr>
              <a:t>Learning Objectives</a:t>
            </a:r>
          </a:p>
        </p:txBody>
      </p:sp>
      <p:sp>
        <p:nvSpPr>
          <p:cNvPr name="AutoShape 12" id="12"/>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13" id="13"/>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ADDITIONAL NOTES</a:t>
            </a:r>
          </a:p>
        </p:txBody>
      </p:sp>
      <p:sp>
        <p:nvSpPr>
          <p:cNvPr name="TextBox 14" id="14"/>
          <p:cNvSpPr txBox="true"/>
          <p:nvPr/>
        </p:nvSpPr>
        <p:spPr>
          <a:xfrm rot="0">
            <a:off x="17526744"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2</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003B22"/>
        </a:solidFill>
      </p:bgPr>
    </p:bg>
    <p:spTree>
      <p:nvGrpSpPr>
        <p:cNvPr id="1" name=""/>
        <p:cNvGrpSpPr/>
        <p:nvPr/>
      </p:nvGrpSpPr>
      <p:grpSpPr>
        <a:xfrm>
          <a:off x="0" y="0"/>
          <a:ext cx="0" cy="0"/>
          <a:chOff x="0" y="0"/>
          <a:chExt cx="0" cy="0"/>
        </a:xfrm>
      </p:grpSpPr>
      <p:grpSp>
        <p:nvGrpSpPr>
          <p:cNvPr name="Group 2" id="2"/>
          <p:cNvGrpSpPr/>
          <p:nvPr/>
        </p:nvGrpSpPr>
        <p:grpSpPr>
          <a:xfrm rot="0">
            <a:off x="15049500" y="0"/>
            <a:ext cx="3238500" cy="10287000"/>
            <a:chOff x="0" y="0"/>
            <a:chExt cx="852938" cy="2709333"/>
          </a:xfrm>
        </p:grpSpPr>
        <p:sp>
          <p:nvSpPr>
            <p:cNvPr name="Freeform 3" id="3"/>
            <p:cNvSpPr/>
            <p:nvPr/>
          </p:nvSpPr>
          <p:spPr>
            <a:xfrm flipH="false" flipV="false" rot="0">
              <a:off x="0" y="0"/>
              <a:ext cx="852938" cy="2709333"/>
            </a:xfrm>
            <a:custGeom>
              <a:avLst/>
              <a:gdLst/>
              <a:ahLst/>
              <a:cxnLst/>
              <a:rect r="r" b="b" t="t" l="l"/>
              <a:pathLst>
                <a:path h="2709333" w="852938">
                  <a:moveTo>
                    <a:pt x="0" y="0"/>
                  </a:moveTo>
                  <a:lnTo>
                    <a:pt x="852938" y="0"/>
                  </a:lnTo>
                  <a:lnTo>
                    <a:pt x="852938" y="2709333"/>
                  </a:lnTo>
                  <a:lnTo>
                    <a:pt x="0" y="2709333"/>
                  </a:lnTo>
                  <a:close/>
                </a:path>
              </a:pathLst>
            </a:custGeom>
            <a:solidFill>
              <a:srgbClr val="22653F"/>
            </a:solidFill>
          </p:spPr>
        </p:sp>
        <p:sp>
          <p:nvSpPr>
            <p:cNvPr name="TextBox 4" id="4"/>
            <p:cNvSpPr txBox="true"/>
            <p:nvPr/>
          </p:nvSpPr>
          <p:spPr>
            <a:xfrm>
              <a:off x="0" y="-76200"/>
              <a:ext cx="852938" cy="2785533"/>
            </a:xfrm>
            <a:prstGeom prst="rect">
              <a:avLst/>
            </a:prstGeom>
          </p:spPr>
          <p:txBody>
            <a:bodyPr anchor="ctr" rtlCol="false" tIns="50800" lIns="50800" bIns="50800" rIns="50800"/>
            <a:lstStyle/>
            <a:p>
              <a:pPr algn="ctr">
                <a:lnSpc>
                  <a:spcPts val="2800"/>
                </a:lnSpc>
              </a:pPr>
            </a:p>
          </p:txBody>
        </p:sp>
      </p:grpSp>
      <p:sp>
        <p:nvSpPr>
          <p:cNvPr name="AutoShape 5" id="5"/>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6" id="6"/>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KEY INSIGHTS</a:t>
            </a:r>
          </a:p>
        </p:txBody>
      </p:sp>
      <p:sp>
        <p:nvSpPr>
          <p:cNvPr name="TextBox 7" id="7"/>
          <p:cNvSpPr txBox="true"/>
          <p:nvPr/>
        </p:nvSpPr>
        <p:spPr>
          <a:xfrm rot="0">
            <a:off x="17441506"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3</a:t>
            </a:r>
          </a:p>
        </p:txBody>
      </p:sp>
      <p:grpSp>
        <p:nvGrpSpPr>
          <p:cNvPr name="Group 8" id="8"/>
          <p:cNvGrpSpPr/>
          <p:nvPr/>
        </p:nvGrpSpPr>
        <p:grpSpPr>
          <a:xfrm rot="0">
            <a:off x="666750" y="666750"/>
            <a:ext cx="12639675" cy="1784350"/>
            <a:chOff x="0" y="0"/>
            <a:chExt cx="16852900" cy="2379134"/>
          </a:xfrm>
        </p:grpSpPr>
        <p:sp>
          <p:nvSpPr>
            <p:cNvPr name="TextBox 9" id="9"/>
            <p:cNvSpPr txBox="true"/>
            <p:nvPr/>
          </p:nvSpPr>
          <p:spPr>
            <a:xfrm rot="0">
              <a:off x="0" y="-19050"/>
              <a:ext cx="16852900" cy="1432984"/>
            </a:xfrm>
            <a:prstGeom prst="rect">
              <a:avLst/>
            </a:prstGeom>
          </p:spPr>
          <p:txBody>
            <a:bodyPr anchor="t" rtlCol="false" tIns="0" lIns="0" bIns="0" rIns="0">
              <a:spAutoFit/>
            </a:bodyPr>
            <a:lstStyle/>
            <a:p>
              <a:pPr algn="l" marL="0" indent="0" lvl="0">
                <a:lnSpc>
                  <a:spcPts val="7700"/>
                </a:lnSpc>
              </a:pPr>
              <a:r>
                <a:rPr lang="en-US" b="true" sz="7000" spc="-70">
                  <a:solidFill>
                    <a:srgbClr val="A7D7A7"/>
                  </a:solidFill>
                  <a:latin typeface="Telegraf Bold"/>
                  <a:ea typeface="Telegraf Bold"/>
                  <a:cs typeface="Telegraf Bold"/>
                  <a:sym typeface="Telegraf Bold"/>
                </a:rPr>
                <a:t>How DataDrop Works</a:t>
              </a:r>
            </a:p>
          </p:txBody>
        </p:sp>
        <p:sp>
          <p:nvSpPr>
            <p:cNvPr name="TextBox 10" id="10"/>
            <p:cNvSpPr txBox="true"/>
            <p:nvPr/>
          </p:nvSpPr>
          <p:spPr>
            <a:xfrm rot="0">
              <a:off x="0" y="1750484"/>
              <a:ext cx="168529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Understanding the query process in Access</a:t>
              </a:r>
            </a:p>
          </p:txBody>
        </p:sp>
      </p:grpSp>
      <p:grpSp>
        <p:nvGrpSpPr>
          <p:cNvPr name="Group 11" id="11"/>
          <p:cNvGrpSpPr/>
          <p:nvPr/>
        </p:nvGrpSpPr>
        <p:grpSpPr>
          <a:xfrm rot="0">
            <a:off x="666750" y="3352800"/>
            <a:ext cx="8324850" cy="1901825"/>
            <a:chOff x="0" y="0"/>
            <a:chExt cx="11099800" cy="2535767"/>
          </a:xfrm>
        </p:grpSpPr>
        <p:sp>
          <p:nvSpPr>
            <p:cNvPr name="TextBox 12" id="12"/>
            <p:cNvSpPr txBox="true"/>
            <p:nvPr/>
          </p:nvSpPr>
          <p:spPr>
            <a:xfrm rot="0">
              <a:off x="0" y="-19050"/>
              <a:ext cx="11099800" cy="628650"/>
            </a:xfrm>
            <a:prstGeom prst="rect">
              <a:avLst/>
            </a:prstGeom>
          </p:spPr>
          <p:txBody>
            <a:bodyPr anchor="t" rtlCol="false" tIns="0" lIns="0" bIns="0" rIns="0">
              <a:spAutoFit/>
            </a:bodyPr>
            <a:lstStyle/>
            <a:p>
              <a:pPr algn="l" marL="0" indent="0" lvl="0">
                <a:lnSpc>
                  <a:spcPts val="3300"/>
                </a:lnSpc>
              </a:pPr>
              <a:r>
                <a:rPr lang="en-US" b="true" sz="3000" spc="-30" strike="noStrike" u="none">
                  <a:solidFill>
                    <a:srgbClr val="A7D7A7"/>
                  </a:solidFill>
                  <a:latin typeface="Telegraf Bold"/>
                  <a:ea typeface="Telegraf Bold"/>
                  <a:cs typeface="Telegraf Bold"/>
                  <a:sym typeface="Telegraf Bold"/>
                </a:rPr>
                <a:t>Queries and Filtering</a:t>
              </a:r>
            </a:p>
          </p:txBody>
        </p:sp>
        <p:sp>
          <p:nvSpPr>
            <p:cNvPr name="TextBox 13" id="13"/>
            <p:cNvSpPr txBox="true"/>
            <p:nvPr/>
          </p:nvSpPr>
          <p:spPr>
            <a:xfrm rot="0">
              <a:off x="0" y="1117600"/>
              <a:ext cx="11099800" cy="1418167"/>
            </a:xfrm>
            <a:prstGeom prst="rect">
              <a:avLst/>
            </a:prstGeom>
          </p:spPr>
          <p:txBody>
            <a:bodyPr anchor="t" rtlCol="false" tIns="0" lIns="0" bIns="0" rIns="0">
              <a:spAutoFit/>
            </a:bodyPr>
            <a:lstStyle/>
            <a:p>
              <a:pPr algn="l" marL="0" indent="0" lvl="0">
                <a:lnSpc>
                  <a:spcPts val="2800"/>
                </a:lnSpc>
              </a:pPr>
              <a:r>
                <a:rPr lang="en-US" sz="2000" spc="-20" strike="noStrike" u="none">
                  <a:solidFill>
                    <a:srgbClr val="A7D7A7"/>
                  </a:solidFill>
                  <a:latin typeface="Telegraf"/>
                  <a:ea typeface="Telegraf"/>
                  <a:cs typeface="Telegraf"/>
                  <a:sym typeface="Telegraf"/>
                </a:rPr>
                <a:t>A query is essential for </a:t>
              </a:r>
              <a:r>
                <a:rPr lang="en-US" b="true" sz="2000" spc="-20" strike="noStrike" u="none">
                  <a:solidFill>
                    <a:srgbClr val="A7D7A7"/>
                  </a:solidFill>
                  <a:latin typeface="Telegraf Bold"/>
                  <a:ea typeface="Telegraf Bold"/>
                  <a:cs typeface="Telegraf Bold"/>
                  <a:sym typeface="Telegraf Bold"/>
                </a:rPr>
                <a:t>filtering data</a:t>
              </a:r>
              <a:r>
                <a:rPr lang="en-US" sz="2000" spc="-20" strike="noStrike" u="none">
                  <a:solidFill>
                    <a:srgbClr val="A7D7A7"/>
                  </a:solidFill>
                  <a:latin typeface="Telegraf"/>
                  <a:ea typeface="Telegraf"/>
                  <a:cs typeface="Telegraf"/>
                  <a:sym typeface="Telegraf"/>
                </a:rPr>
                <a:t> efficiently; it processes user-defined criteria to return specific records from the database, allowing for focused results and easier analysis.</a:t>
              </a:r>
            </a:p>
          </p:txBody>
        </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004D29"/>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6886575" cy="3276242"/>
            <a:chOff x="0" y="0"/>
            <a:chExt cx="9182100" cy="4368323"/>
          </a:xfrm>
        </p:grpSpPr>
        <p:sp>
          <p:nvSpPr>
            <p:cNvPr name="TextBox 3" id="3"/>
            <p:cNvSpPr txBox="true"/>
            <p:nvPr/>
          </p:nvSpPr>
          <p:spPr>
            <a:xfrm rot="0">
              <a:off x="0" y="-9525"/>
              <a:ext cx="9182100" cy="2718858"/>
            </a:xfrm>
            <a:prstGeom prst="rect">
              <a:avLst/>
            </a:prstGeom>
          </p:spPr>
          <p:txBody>
            <a:bodyPr anchor="t" rtlCol="false" tIns="0" lIns="0" bIns="0" rIns="0">
              <a:spAutoFit/>
            </a:bodyPr>
            <a:lstStyle/>
            <a:p>
              <a:pPr algn="l" marL="0" indent="0" lvl="0">
                <a:lnSpc>
                  <a:spcPts val="7699"/>
                </a:lnSpc>
              </a:pPr>
              <a:r>
                <a:rPr lang="en-US" b="true" sz="6999" spc="-69">
                  <a:solidFill>
                    <a:srgbClr val="A7D7A7"/>
                  </a:solidFill>
                  <a:latin typeface="Telegraf Bold"/>
                  <a:ea typeface="Telegraf Bold"/>
                  <a:cs typeface="Telegraf Bold"/>
                  <a:sym typeface="Telegraf Bold"/>
                </a:rPr>
                <a:t>What is a Query?</a:t>
              </a:r>
            </a:p>
          </p:txBody>
        </p:sp>
        <p:sp>
          <p:nvSpPr>
            <p:cNvPr name="TextBox 4" id="4"/>
            <p:cNvSpPr txBox="true"/>
            <p:nvPr/>
          </p:nvSpPr>
          <p:spPr>
            <a:xfrm rot="0">
              <a:off x="0" y="3180873"/>
              <a:ext cx="9182100" cy="11874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Understanding how queries function in Access</a:t>
              </a:r>
            </a:p>
          </p:txBody>
        </p:sp>
      </p:grpSp>
      <p:sp>
        <p:nvSpPr>
          <p:cNvPr name="TextBox 5" id="5"/>
          <p:cNvSpPr txBox="true"/>
          <p:nvPr/>
        </p:nvSpPr>
        <p:spPr>
          <a:xfrm rot="0">
            <a:off x="9296400" y="590550"/>
            <a:ext cx="8324850" cy="4959350"/>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A query is a fundamental component of database management, specifically within Microsoft Access. It acts as a </a:t>
            </a:r>
            <a:r>
              <a:rPr lang="en-US" b="true" sz="2000" spc="-20">
                <a:solidFill>
                  <a:srgbClr val="A7D7A7"/>
                </a:solidFill>
                <a:latin typeface="Telegraf Bold"/>
                <a:ea typeface="Telegraf Bold"/>
                <a:cs typeface="Telegraf Bold"/>
                <a:sym typeface="Telegraf Bold"/>
              </a:rPr>
              <a:t>question</a:t>
            </a:r>
            <a:r>
              <a:rPr lang="en-US" sz="2000" spc="-20">
                <a:solidFill>
                  <a:srgbClr val="A7D7A7"/>
                </a:solidFill>
                <a:latin typeface="Telegraf"/>
                <a:ea typeface="Telegraf"/>
                <a:cs typeface="Telegraf"/>
                <a:sym typeface="Telegraf"/>
              </a:rPr>
              <a:t> posed to the database, retrieving only the records that meet specified criteria. Here’s how it works:</a:t>
            </a:r>
          </a:p>
          <a:p>
            <a:pPr algn="l" marL="431801" indent="-215900" lvl="1">
              <a:lnSpc>
                <a:spcPts val="2800"/>
              </a:lnSpc>
              <a:buFont typeface="Arial"/>
              <a:buChar char="•"/>
            </a:pPr>
            <a:r>
              <a:rPr lang="en-US" b="true" sz="2000" spc="-20">
                <a:solidFill>
                  <a:srgbClr val="A7D7A7"/>
                </a:solidFill>
                <a:latin typeface="Telegraf Bold"/>
                <a:ea typeface="Telegraf Bold"/>
                <a:cs typeface="Telegraf Bold"/>
                <a:sym typeface="Telegraf Bold"/>
              </a:rPr>
              <a:t>Filtering</a:t>
            </a:r>
            <a:r>
              <a:rPr lang="en-US" sz="2000" spc="-20">
                <a:solidFill>
                  <a:srgbClr val="A7D7A7"/>
                </a:solidFill>
                <a:latin typeface="Telegraf"/>
                <a:ea typeface="Telegraf"/>
                <a:cs typeface="Telegraf"/>
                <a:sym typeface="Telegraf"/>
              </a:rPr>
              <a:t>: Like a search filter on a shopping site, you set conditions to view relevant results.</a:t>
            </a:r>
          </a:p>
          <a:p>
            <a:pPr algn="l" marL="431801" indent="-215900" lvl="1">
              <a:lnSpc>
                <a:spcPts val="2800"/>
              </a:lnSpc>
              <a:buFont typeface="Arial"/>
              <a:buChar char="•"/>
            </a:pPr>
            <a:r>
              <a:rPr lang="en-US" b="true" sz="2000" spc="-20">
                <a:solidFill>
                  <a:srgbClr val="A7D7A7"/>
                </a:solidFill>
                <a:latin typeface="Telegraf Bold"/>
                <a:ea typeface="Telegraf Bold"/>
                <a:cs typeface="Telegraf Bold"/>
                <a:sym typeface="Telegraf Bold"/>
              </a:rPr>
              <a:t>Non-destructive</a:t>
            </a:r>
            <a:r>
              <a:rPr lang="en-US" sz="2000" spc="-20">
                <a:solidFill>
                  <a:srgbClr val="A7D7A7"/>
                </a:solidFill>
                <a:latin typeface="Telegraf"/>
                <a:ea typeface="Telegraf"/>
                <a:cs typeface="Telegraf"/>
                <a:sym typeface="Telegraf"/>
              </a:rPr>
              <a:t>: Queries do not alter the underlying data; they provide a </a:t>
            </a:r>
            <a:r>
              <a:rPr lang="en-US" b="true" sz="2000" spc="-20">
                <a:solidFill>
                  <a:srgbClr val="A7D7A7"/>
                </a:solidFill>
                <a:latin typeface="Telegraf Bold"/>
                <a:ea typeface="Telegraf Bold"/>
                <a:cs typeface="Telegraf Bold"/>
                <a:sym typeface="Telegraf Bold"/>
              </a:rPr>
              <a:t>filtered view</a:t>
            </a:r>
            <a:r>
              <a:rPr lang="en-US" sz="2000" spc="-20">
                <a:solidFill>
                  <a:srgbClr val="A7D7A7"/>
                </a:solidFill>
                <a:latin typeface="Telegraf"/>
                <a:ea typeface="Telegraf"/>
                <a:cs typeface="Telegraf"/>
                <a:sym typeface="Telegraf"/>
              </a:rPr>
              <a:t> of it.</a:t>
            </a:r>
          </a:p>
          <a:p>
            <a:pPr algn="l" marL="431801" indent="-215900" lvl="1">
              <a:lnSpc>
                <a:spcPts val="2800"/>
              </a:lnSpc>
              <a:buFont typeface="Arial"/>
              <a:buChar char="•"/>
            </a:pPr>
            <a:r>
              <a:rPr lang="en-US" b="true" sz="2000" spc="-20">
                <a:solidFill>
                  <a:srgbClr val="A7D7A7"/>
                </a:solidFill>
                <a:latin typeface="Telegraf Bold"/>
                <a:ea typeface="Telegraf Bold"/>
                <a:cs typeface="Telegraf Bold"/>
                <a:sym typeface="Telegraf Bold"/>
              </a:rPr>
              <a:t>Versatile</a:t>
            </a:r>
            <a:r>
              <a:rPr lang="en-US" sz="2000" spc="-20">
                <a:solidFill>
                  <a:srgbClr val="A7D7A7"/>
                </a:solidFill>
                <a:latin typeface="Telegraf"/>
                <a:ea typeface="Telegraf"/>
                <a:cs typeface="Telegraf"/>
                <a:sym typeface="Telegraf"/>
              </a:rPr>
              <a:t>: You can create various types of queries to explore data from different perspectives.</a:t>
            </a:r>
          </a:p>
          <a:p>
            <a:pPr algn="l" marL="0" indent="0" lvl="0">
              <a:lnSpc>
                <a:spcPts val="2800"/>
              </a:lnSpc>
            </a:pPr>
            <a:r>
              <a:rPr lang="en-US" sz="2000" spc="-20">
                <a:solidFill>
                  <a:srgbClr val="A7D7A7"/>
                </a:solidFill>
                <a:latin typeface="Telegraf"/>
                <a:ea typeface="Telegraf"/>
                <a:cs typeface="Telegraf"/>
                <a:sym typeface="Telegraf"/>
              </a:rPr>
              <a:t>For example, if you wanted to find songs in a specific genre during a particular year, a query retrieves only those records, making data exploration efficient and targeted. Understanding queries is vital for effectively managing and analyzing data within Access.</a:t>
            </a:r>
          </a:p>
        </p:txBody>
      </p:sp>
      <p:sp>
        <p:nvSpPr>
          <p:cNvPr name="AutoShape 6" id="6"/>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7" id="7"/>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KEY CONCEPTS</a:t>
            </a:r>
          </a:p>
        </p:txBody>
      </p:sp>
      <p:sp>
        <p:nvSpPr>
          <p:cNvPr name="TextBox 8" id="8"/>
          <p:cNvSpPr txBox="true"/>
          <p:nvPr/>
        </p:nvSpPr>
        <p:spPr>
          <a:xfrm rot="0">
            <a:off x="17415597"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3B22"/>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6886575" cy="2571392"/>
            <a:chOff x="0" y="0"/>
            <a:chExt cx="9182100" cy="3428523"/>
          </a:xfrm>
        </p:grpSpPr>
        <p:sp>
          <p:nvSpPr>
            <p:cNvPr name="TextBox 3" id="3"/>
            <p:cNvSpPr txBox="true"/>
            <p:nvPr/>
          </p:nvSpPr>
          <p:spPr>
            <a:xfrm rot="0">
              <a:off x="0" y="-9525"/>
              <a:ext cx="9182100" cy="2718858"/>
            </a:xfrm>
            <a:prstGeom prst="rect">
              <a:avLst/>
            </a:prstGeom>
          </p:spPr>
          <p:txBody>
            <a:bodyPr anchor="t" rtlCol="false" tIns="0" lIns="0" bIns="0" rIns="0">
              <a:spAutoFit/>
            </a:bodyPr>
            <a:lstStyle/>
            <a:p>
              <a:pPr algn="l" marL="0" indent="0" lvl="0">
                <a:lnSpc>
                  <a:spcPts val="7699"/>
                </a:lnSpc>
              </a:pPr>
              <a:r>
                <a:rPr lang="en-US" b="true" sz="6999" spc="-69">
                  <a:solidFill>
                    <a:srgbClr val="A7D7A7"/>
                  </a:solidFill>
                  <a:latin typeface="Telegraf Bold"/>
                  <a:ea typeface="Telegraf Bold"/>
                  <a:cs typeface="Telegraf Bold"/>
                  <a:sym typeface="Telegraf Bold"/>
                </a:rPr>
                <a:t>Query Design Grid</a:t>
              </a:r>
            </a:p>
          </p:txBody>
        </p:sp>
        <p:sp>
          <p:nvSpPr>
            <p:cNvPr name="TextBox 4" id="4"/>
            <p:cNvSpPr txBox="true"/>
            <p:nvPr/>
          </p:nvSpPr>
          <p:spPr>
            <a:xfrm rot="0">
              <a:off x="0" y="2799873"/>
              <a:ext cx="91821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Key Components Explained</a:t>
              </a:r>
            </a:p>
          </p:txBody>
        </p:sp>
      </p:grpSp>
      <p:grpSp>
        <p:nvGrpSpPr>
          <p:cNvPr name="Group 5" id="5"/>
          <p:cNvGrpSpPr/>
          <p:nvPr/>
        </p:nvGrpSpPr>
        <p:grpSpPr>
          <a:xfrm rot="0">
            <a:off x="10734675" y="4248076"/>
            <a:ext cx="5399474" cy="1617364"/>
            <a:chOff x="0" y="0"/>
            <a:chExt cx="7199298" cy="2156485"/>
          </a:xfrm>
        </p:grpSpPr>
        <p:sp>
          <p:nvSpPr>
            <p:cNvPr name="TextBox 6" id="6"/>
            <p:cNvSpPr txBox="true"/>
            <p:nvPr/>
          </p:nvSpPr>
          <p:spPr>
            <a:xfrm rot="0">
              <a:off x="0" y="-19050"/>
              <a:ext cx="7199298"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Sort Options</a:t>
              </a:r>
            </a:p>
          </p:txBody>
        </p:sp>
        <p:sp>
          <p:nvSpPr>
            <p:cNvPr name="TextBox 7" id="7"/>
            <p:cNvSpPr txBox="true"/>
            <p:nvPr/>
          </p:nvSpPr>
          <p:spPr>
            <a:xfrm rot="0">
              <a:off x="0" y="738318"/>
              <a:ext cx="7199298" cy="14181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Sort row</a:t>
              </a:r>
              <a:r>
                <a:rPr lang="en-US" sz="2000" spc="-20">
                  <a:solidFill>
                    <a:srgbClr val="A7D7A7"/>
                  </a:solidFill>
                  <a:latin typeface="Telegraf"/>
                  <a:ea typeface="Telegraf"/>
                  <a:cs typeface="Telegraf"/>
                  <a:sym typeface="Telegraf"/>
                </a:rPr>
                <a:t> enables users to arrange results, either in ascending or descending order for better data analysis.</a:t>
              </a:r>
            </a:p>
          </p:txBody>
        </p:sp>
      </p:grpSp>
      <p:grpSp>
        <p:nvGrpSpPr>
          <p:cNvPr name="Group 8" id="8"/>
          <p:cNvGrpSpPr/>
          <p:nvPr/>
        </p:nvGrpSpPr>
        <p:grpSpPr>
          <a:xfrm rot="0">
            <a:off x="7858125" y="1562100"/>
            <a:ext cx="2571750" cy="1790700"/>
            <a:chOff x="0" y="0"/>
            <a:chExt cx="1167319" cy="812800"/>
          </a:xfrm>
        </p:grpSpPr>
        <p:sp>
          <p:nvSpPr>
            <p:cNvPr name="Freeform 9" id="9"/>
            <p:cNvSpPr/>
            <p:nvPr/>
          </p:nvSpPr>
          <p:spPr>
            <a:xfrm flipH="false" flipV="false" rot="0">
              <a:off x="0" y="0"/>
              <a:ext cx="1167319" cy="812800"/>
            </a:xfrm>
            <a:custGeom>
              <a:avLst/>
              <a:gdLst/>
              <a:ahLst/>
              <a:cxnLst/>
              <a:rect r="r" b="b" t="t" l="l"/>
              <a:pathLst>
                <a:path h="812800" w="1167319">
                  <a:moveTo>
                    <a:pt x="69239" y="0"/>
                  </a:moveTo>
                  <a:lnTo>
                    <a:pt x="1098081" y="0"/>
                  </a:lnTo>
                  <a:cubicBezTo>
                    <a:pt x="1136320" y="0"/>
                    <a:pt x="1167319" y="30999"/>
                    <a:pt x="1167319" y="69239"/>
                  </a:cubicBezTo>
                  <a:lnTo>
                    <a:pt x="1167319" y="743561"/>
                  </a:lnTo>
                  <a:cubicBezTo>
                    <a:pt x="1167319" y="761925"/>
                    <a:pt x="1160024" y="779536"/>
                    <a:pt x="1147040" y="792521"/>
                  </a:cubicBezTo>
                  <a:cubicBezTo>
                    <a:pt x="1134055" y="805505"/>
                    <a:pt x="1116444" y="812800"/>
                    <a:pt x="1098081" y="812800"/>
                  </a:cubicBezTo>
                  <a:lnTo>
                    <a:pt x="69239" y="812800"/>
                  </a:lnTo>
                  <a:cubicBezTo>
                    <a:pt x="50875" y="812800"/>
                    <a:pt x="33264" y="805505"/>
                    <a:pt x="20279" y="792521"/>
                  </a:cubicBezTo>
                  <a:cubicBezTo>
                    <a:pt x="7295" y="779536"/>
                    <a:pt x="0" y="761925"/>
                    <a:pt x="0" y="743561"/>
                  </a:cubicBezTo>
                  <a:lnTo>
                    <a:pt x="0" y="69239"/>
                  </a:lnTo>
                  <a:cubicBezTo>
                    <a:pt x="0" y="50875"/>
                    <a:pt x="7295" y="33264"/>
                    <a:pt x="20279" y="20279"/>
                  </a:cubicBezTo>
                  <a:cubicBezTo>
                    <a:pt x="33264" y="7295"/>
                    <a:pt x="50875" y="0"/>
                    <a:pt x="69239" y="0"/>
                  </a:cubicBezTo>
                  <a:close/>
                </a:path>
              </a:pathLst>
            </a:custGeom>
            <a:blipFill>
              <a:blip r:embed="rId2"/>
              <a:stretch>
                <a:fillRect l="-365" t="0" r="-365" b="0"/>
              </a:stretch>
            </a:blipFill>
          </p:spPr>
        </p:sp>
      </p:grpSp>
      <p:grpSp>
        <p:nvGrpSpPr>
          <p:cNvPr name="Group 10" id="10"/>
          <p:cNvGrpSpPr/>
          <p:nvPr/>
        </p:nvGrpSpPr>
        <p:grpSpPr>
          <a:xfrm rot="0">
            <a:off x="10734675" y="1562100"/>
            <a:ext cx="5448300" cy="1617364"/>
            <a:chOff x="0" y="0"/>
            <a:chExt cx="7264400" cy="2156485"/>
          </a:xfrm>
        </p:grpSpPr>
        <p:sp>
          <p:nvSpPr>
            <p:cNvPr name="TextBox 11" id="11"/>
            <p:cNvSpPr txBox="true"/>
            <p:nvPr/>
          </p:nvSpPr>
          <p:spPr>
            <a:xfrm rot="0">
              <a:off x="0" y="-19050"/>
              <a:ext cx="72644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Query Field Selection</a:t>
              </a:r>
            </a:p>
          </p:txBody>
        </p:sp>
        <p:sp>
          <p:nvSpPr>
            <p:cNvPr name="TextBox 12" id="12"/>
            <p:cNvSpPr txBox="true"/>
            <p:nvPr/>
          </p:nvSpPr>
          <p:spPr>
            <a:xfrm rot="0">
              <a:off x="0" y="738318"/>
              <a:ext cx="7264400" cy="14181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Field row</a:t>
              </a:r>
              <a:r>
                <a:rPr lang="en-US" sz="2000" spc="-20">
                  <a:solidFill>
                    <a:srgbClr val="A7D7A7"/>
                  </a:solidFill>
                  <a:latin typeface="Telegraf"/>
                  <a:ea typeface="Telegraf"/>
                  <a:cs typeface="Telegraf"/>
                  <a:sym typeface="Telegraf"/>
                </a:rPr>
                <a:t> allows users to select specific data fields for their queries, customizing results effectively.</a:t>
              </a:r>
            </a:p>
          </p:txBody>
        </p:sp>
      </p:grpSp>
      <p:grpSp>
        <p:nvGrpSpPr>
          <p:cNvPr name="Group 13" id="13"/>
          <p:cNvGrpSpPr/>
          <p:nvPr/>
        </p:nvGrpSpPr>
        <p:grpSpPr>
          <a:xfrm rot="0">
            <a:off x="10734675" y="6932307"/>
            <a:ext cx="5448300" cy="1617345"/>
            <a:chOff x="0" y="0"/>
            <a:chExt cx="7264400" cy="2156460"/>
          </a:xfrm>
        </p:grpSpPr>
        <p:sp>
          <p:nvSpPr>
            <p:cNvPr name="TextBox 14" id="14"/>
            <p:cNvSpPr txBox="true"/>
            <p:nvPr/>
          </p:nvSpPr>
          <p:spPr>
            <a:xfrm rot="0">
              <a:off x="0" y="-19050"/>
              <a:ext cx="72644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Show Checkbox</a:t>
              </a:r>
            </a:p>
          </p:txBody>
        </p:sp>
        <p:sp>
          <p:nvSpPr>
            <p:cNvPr name="TextBox 15" id="15"/>
            <p:cNvSpPr txBox="true"/>
            <p:nvPr/>
          </p:nvSpPr>
          <p:spPr>
            <a:xfrm rot="0">
              <a:off x="0" y="738293"/>
              <a:ext cx="7264400" cy="14181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Show checkbox</a:t>
              </a:r>
              <a:r>
                <a:rPr lang="en-US" sz="2000" spc="-20">
                  <a:solidFill>
                    <a:srgbClr val="A7D7A7"/>
                  </a:solidFill>
                  <a:latin typeface="Telegraf"/>
                  <a:ea typeface="Telegraf"/>
                  <a:cs typeface="Telegraf"/>
                  <a:sym typeface="Telegraf"/>
                </a:rPr>
                <a:t> determines whether selected fields appear in your query results, helping to filter unnecessary data.</a:t>
              </a:r>
            </a:p>
          </p:txBody>
        </p:sp>
      </p:grpSp>
      <p:grpSp>
        <p:nvGrpSpPr>
          <p:cNvPr name="Group 16" id="16"/>
          <p:cNvGrpSpPr/>
          <p:nvPr/>
        </p:nvGrpSpPr>
        <p:grpSpPr>
          <a:xfrm rot="0">
            <a:off x="7858125" y="4248076"/>
            <a:ext cx="2571750" cy="1790774"/>
            <a:chOff x="0" y="0"/>
            <a:chExt cx="1167319" cy="812834"/>
          </a:xfrm>
        </p:grpSpPr>
        <p:sp>
          <p:nvSpPr>
            <p:cNvPr name="Freeform 17" id="17"/>
            <p:cNvSpPr/>
            <p:nvPr/>
          </p:nvSpPr>
          <p:spPr>
            <a:xfrm flipH="false" flipV="false" rot="0">
              <a:off x="0" y="0"/>
              <a:ext cx="1167319" cy="812834"/>
            </a:xfrm>
            <a:custGeom>
              <a:avLst/>
              <a:gdLst/>
              <a:ahLst/>
              <a:cxnLst/>
              <a:rect r="r" b="b" t="t" l="l"/>
              <a:pathLst>
                <a:path h="812834" w="1167319">
                  <a:moveTo>
                    <a:pt x="69239" y="0"/>
                  </a:moveTo>
                  <a:lnTo>
                    <a:pt x="1098081" y="0"/>
                  </a:lnTo>
                  <a:cubicBezTo>
                    <a:pt x="1136320" y="0"/>
                    <a:pt x="1167319" y="30999"/>
                    <a:pt x="1167319" y="69239"/>
                  </a:cubicBezTo>
                  <a:lnTo>
                    <a:pt x="1167319" y="743595"/>
                  </a:lnTo>
                  <a:cubicBezTo>
                    <a:pt x="1167319" y="761958"/>
                    <a:pt x="1160024" y="779570"/>
                    <a:pt x="1147040" y="792554"/>
                  </a:cubicBezTo>
                  <a:cubicBezTo>
                    <a:pt x="1134055" y="805539"/>
                    <a:pt x="1116444" y="812834"/>
                    <a:pt x="1098081" y="812834"/>
                  </a:cubicBezTo>
                  <a:lnTo>
                    <a:pt x="69239" y="812834"/>
                  </a:lnTo>
                  <a:cubicBezTo>
                    <a:pt x="50875" y="812834"/>
                    <a:pt x="33264" y="805539"/>
                    <a:pt x="20279" y="792554"/>
                  </a:cubicBezTo>
                  <a:cubicBezTo>
                    <a:pt x="7295" y="779570"/>
                    <a:pt x="0" y="761958"/>
                    <a:pt x="0" y="743595"/>
                  </a:cubicBezTo>
                  <a:lnTo>
                    <a:pt x="0" y="69239"/>
                  </a:lnTo>
                  <a:cubicBezTo>
                    <a:pt x="0" y="50875"/>
                    <a:pt x="7295" y="33264"/>
                    <a:pt x="20279" y="20279"/>
                  </a:cubicBezTo>
                  <a:cubicBezTo>
                    <a:pt x="33264" y="7295"/>
                    <a:pt x="50875" y="0"/>
                    <a:pt x="69239" y="0"/>
                  </a:cubicBezTo>
                  <a:close/>
                </a:path>
              </a:pathLst>
            </a:custGeom>
            <a:blipFill>
              <a:blip r:embed="rId3"/>
              <a:stretch>
                <a:fillRect l="-367" t="0" r="-367" b="0"/>
              </a:stretch>
            </a:blipFill>
          </p:spPr>
        </p:sp>
      </p:grpSp>
      <p:grpSp>
        <p:nvGrpSpPr>
          <p:cNvPr name="Group 18" id="18"/>
          <p:cNvGrpSpPr/>
          <p:nvPr/>
        </p:nvGrpSpPr>
        <p:grpSpPr>
          <a:xfrm rot="0">
            <a:off x="7858125" y="6934126"/>
            <a:ext cx="2571750" cy="1790774"/>
            <a:chOff x="0" y="0"/>
            <a:chExt cx="1167319" cy="812834"/>
          </a:xfrm>
        </p:grpSpPr>
        <p:sp>
          <p:nvSpPr>
            <p:cNvPr name="Freeform 19" id="19"/>
            <p:cNvSpPr/>
            <p:nvPr/>
          </p:nvSpPr>
          <p:spPr>
            <a:xfrm flipH="false" flipV="false" rot="0">
              <a:off x="0" y="0"/>
              <a:ext cx="1167319" cy="812834"/>
            </a:xfrm>
            <a:custGeom>
              <a:avLst/>
              <a:gdLst/>
              <a:ahLst/>
              <a:cxnLst/>
              <a:rect r="r" b="b" t="t" l="l"/>
              <a:pathLst>
                <a:path h="812834" w="1167319">
                  <a:moveTo>
                    <a:pt x="69239" y="0"/>
                  </a:moveTo>
                  <a:lnTo>
                    <a:pt x="1098081" y="0"/>
                  </a:lnTo>
                  <a:cubicBezTo>
                    <a:pt x="1136320" y="0"/>
                    <a:pt x="1167319" y="30999"/>
                    <a:pt x="1167319" y="69239"/>
                  </a:cubicBezTo>
                  <a:lnTo>
                    <a:pt x="1167319" y="743595"/>
                  </a:lnTo>
                  <a:cubicBezTo>
                    <a:pt x="1167319" y="761958"/>
                    <a:pt x="1160024" y="779570"/>
                    <a:pt x="1147040" y="792554"/>
                  </a:cubicBezTo>
                  <a:cubicBezTo>
                    <a:pt x="1134055" y="805539"/>
                    <a:pt x="1116444" y="812834"/>
                    <a:pt x="1098081" y="812834"/>
                  </a:cubicBezTo>
                  <a:lnTo>
                    <a:pt x="69239" y="812834"/>
                  </a:lnTo>
                  <a:cubicBezTo>
                    <a:pt x="50875" y="812834"/>
                    <a:pt x="33264" y="805539"/>
                    <a:pt x="20279" y="792554"/>
                  </a:cubicBezTo>
                  <a:cubicBezTo>
                    <a:pt x="7295" y="779570"/>
                    <a:pt x="0" y="761958"/>
                    <a:pt x="0" y="743595"/>
                  </a:cubicBezTo>
                  <a:lnTo>
                    <a:pt x="0" y="69239"/>
                  </a:lnTo>
                  <a:cubicBezTo>
                    <a:pt x="0" y="50875"/>
                    <a:pt x="7295" y="33264"/>
                    <a:pt x="20279" y="20279"/>
                  </a:cubicBezTo>
                  <a:cubicBezTo>
                    <a:pt x="33264" y="7295"/>
                    <a:pt x="50875" y="0"/>
                    <a:pt x="69239" y="0"/>
                  </a:cubicBezTo>
                  <a:close/>
                </a:path>
              </a:pathLst>
            </a:custGeom>
            <a:blipFill>
              <a:blip r:embed="rId4"/>
              <a:stretch>
                <a:fillRect l="-367" t="0" r="-367" b="0"/>
              </a:stretch>
            </a:blipFill>
          </p:spPr>
        </p:sp>
      </p:grpSp>
      <p:sp>
        <p:nvSpPr>
          <p:cNvPr name="AutoShape 20" id="20"/>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21" id="21"/>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KEY FEATURES</a:t>
            </a:r>
          </a:p>
        </p:txBody>
      </p:sp>
      <p:sp>
        <p:nvSpPr>
          <p:cNvPr name="TextBox 22" id="22"/>
          <p:cNvSpPr txBox="true"/>
          <p:nvPr/>
        </p:nvSpPr>
        <p:spPr>
          <a:xfrm rot="0">
            <a:off x="17432103"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5</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4D29"/>
        </a:solidFill>
      </p:bgPr>
    </p:bg>
    <p:spTree>
      <p:nvGrpSpPr>
        <p:cNvPr id="1" name=""/>
        <p:cNvGrpSpPr/>
        <p:nvPr/>
      </p:nvGrpSpPr>
      <p:grpSpPr>
        <a:xfrm>
          <a:off x="0" y="0"/>
          <a:ext cx="0" cy="0"/>
          <a:chOff x="0" y="0"/>
          <a:chExt cx="0" cy="0"/>
        </a:xfrm>
      </p:grpSpPr>
      <p:sp>
        <p:nvSpPr>
          <p:cNvPr name="TextBox 2" id="2"/>
          <p:cNvSpPr txBox="true"/>
          <p:nvPr/>
        </p:nvSpPr>
        <p:spPr>
          <a:xfrm rot="0">
            <a:off x="685970" y="581025"/>
            <a:ext cx="11506200" cy="1152525"/>
          </a:xfrm>
          <a:prstGeom prst="rect">
            <a:avLst/>
          </a:prstGeom>
        </p:spPr>
        <p:txBody>
          <a:bodyPr anchor="t" rtlCol="false" tIns="0" lIns="0" bIns="0" rIns="0">
            <a:spAutoFit/>
          </a:bodyPr>
          <a:lstStyle/>
          <a:p>
            <a:pPr algn="l" marL="0" indent="0" lvl="0">
              <a:lnSpc>
                <a:spcPts val="8400"/>
              </a:lnSpc>
              <a:spcBef>
                <a:spcPct val="0"/>
              </a:spcBef>
            </a:pPr>
            <a:r>
              <a:rPr lang="en-US" b="true" sz="7000" spc="-70" strike="noStrike" u="none">
                <a:solidFill>
                  <a:srgbClr val="A7D7A7"/>
                </a:solidFill>
                <a:latin typeface="Telegraf Bold"/>
                <a:ea typeface="Telegraf Bold"/>
                <a:cs typeface="Telegraf Bold"/>
                <a:sym typeface="Telegraf Bold"/>
              </a:rPr>
              <a:t>Operators Reference</a:t>
            </a:r>
          </a:p>
        </p:txBody>
      </p:sp>
      <p:grpSp>
        <p:nvGrpSpPr>
          <p:cNvPr name="Group 3" id="3"/>
          <p:cNvGrpSpPr/>
          <p:nvPr/>
        </p:nvGrpSpPr>
        <p:grpSpPr>
          <a:xfrm rot="0">
            <a:off x="685970" y="2457450"/>
            <a:ext cx="5427383" cy="1990416"/>
            <a:chOff x="0" y="0"/>
            <a:chExt cx="7236511" cy="2653888"/>
          </a:xfrm>
        </p:grpSpPr>
        <p:sp>
          <p:nvSpPr>
            <p:cNvPr name="TextBox 4" id="4"/>
            <p:cNvSpPr txBox="true"/>
            <p:nvPr/>
          </p:nvSpPr>
          <p:spPr>
            <a:xfrm rot="0">
              <a:off x="0" y="-19050"/>
              <a:ext cx="7236511"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Equal</a:t>
              </a:r>
            </a:p>
          </p:txBody>
        </p:sp>
        <p:sp>
          <p:nvSpPr>
            <p:cNvPr name="TextBox 5" id="5"/>
            <p:cNvSpPr txBox="true"/>
            <p:nvPr/>
          </p:nvSpPr>
          <p:spPr>
            <a:xfrm rot="0">
              <a:off x="0" y="765821"/>
              <a:ext cx="7236511"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equal operator</a:t>
              </a:r>
              <a:r>
                <a:rPr lang="en-US" sz="2000" spc="-20">
                  <a:solidFill>
                    <a:srgbClr val="A7D7A7"/>
                  </a:solidFill>
                  <a:latin typeface="Telegraf"/>
                  <a:ea typeface="Telegraf"/>
                  <a:cs typeface="Telegraf"/>
                  <a:sym typeface="Telegraf"/>
                </a:rPr>
                <a:t> (=) is used to compare values for equality, allowing you to filter results that match a specific criterion, such as finding songs labeled "Pop".</a:t>
              </a:r>
            </a:p>
          </p:txBody>
        </p:sp>
      </p:grpSp>
      <p:grpSp>
        <p:nvGrpSpPr>
          <p:cNvPr name="Group 6" id="6"/>
          <p:cNvGrpSpPr/>
          <p:nvPr/>
        </p:nvGrpSpPr>
        <p:grpSpPr>
          <a:xfrm rot="0">
            <a:off x="685970" y="5143500"/>
            <a:ext cx="5429080" cy="1990416"/>
            <a:chOff x="0" y="0"/>
            <a:chExt cx="7238774" cy="2653888"/>
          </a:xfrm>
        </p:grpSpPr>
        <p:sp>
          <p:nvSpPr>
            <p:cNvPr name="TextBox 7" id="7"/>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Between</a:t>
              </a:r>
            </a:p>
          </p:txBody>
        </p:sp>
        <p:sp>
          <p:nvSpPr>
            <p:cNvPr name="TextBox 8" id="8"/>
            <p:cNvSpPr txBox="true"/>
            <p:nvPr/>
          </p:nvSpPr>
          <p:spPr>
            <a:xfrm rot="0">
              <a:off x="0" y="765821"/>
              <a:ext cx="7238774"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between operator</a:t>
              </a:r>
              <a:r>
                <a:rPr lang="en-US" sz="2000" spc="-20">
                  <a:solidFill>
                    <a:srgbClr val="A7D7A7"/>
                  </a:solidFill>
                  <a:latin typeface="Telegraf"/>
                  <a:ea typeface="Telegraf"/>
                  <a:cs typeface="Telegraf"/>
                  <a:sym typeface="Telegraf"/>
                </a:rPr>
                <a:t> (BETWEEN) allows you to filter results within a specified range, such as identifying songs released between 2019 and 2021 for targeted queries.</a:t>
              </a:r>
            </a:p>
          </p:txBody>
        </p:sp>
      </p:grpSp>
      <p:grpSp>
        <p:nvGrpSpPr>
          <p:cNvPr name="Group 9" id="9"/>
          <p:cNvGrpSpPr/>
          <p:nvPr/>
        </p:nvGrpSpPr>
        <p:grpSpPr>
          <a:xfrm rot="0">
            <a:off x="6439070" y="2457450"/>
            <a:ext cx="5429080" cy="1990416"/>
            <a:chOff x="0" y="0"/>
            <a:chExt cx="7238774" cy="2653888"/>
          </a:xfrm>
        </p:grpSpPr>
        <p:sp>
          <p:nvSpPr>
            <p:cNvPr name="TextBox 10" id="10"/>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Greater Than</a:t>
              </a:r>
            </a:p>
          </p:txBody>
        </p:sp>
        <p:sp>
          <p:nvSpPr>
            <p:cNvPr name="TextBox 11" id="11"/>
            <p:cNvSpPr txBox="true"/>
            <p:nvPr/>
          </p:nvSpPr>
          <p:spPr>
            <a:xfrm rot="0">
              <a:off x="0" y="765821"/>
              <a:ext cx="7238774"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greater than operator</a:t>
              </a:r>
              <a:r>
                <a:rPr lang="en-US" sz="2000" spc="-20">
                  <a:solidFill>
                    <a:srgbClr val="A7D7A7"/>
                  </a:solidFill>
                  <a:latin typeface="Telegraf"/>
                  <a:ea typeface="Telegraf"/>
                  <a:cs typeface="Telegraf"/>
                  <a:sym typeface="Telegraf"/>
                </a:rPr>
                <a:t> (&gt;) filters for values exceeding a specified number, useful for identifying songs with more than a certain number of streams, like over 5 million.</a:t>
              </a:r>
            </a:p>
          </p:txBody>
        </p:sp>
      </p:grpSp>
      <p:grpSp>
        <p:nvGrpSpPr>
          <p:cNvPr name="Group 12" id="12"/>
          <p:cNvGrpSpPr/>
          <p:nvPr/>
        </p:nvGrpSpPr>
        <p:grpSpPr>
          <a:xfrm rot="0">
            <a:off x="6439070" y="5143500"/>
            <a:ext cx="5429080" cy="2342841"/>
            <a:chOff x="0" y="0"/>
            <a:chExt cx="7238774" cy="3123788"/>
          </a:xfrm>
        </p:grpSpPr>
        <p:sp>
          <p:nvSpPr>
            <p:cNvPr name="TextBox 13" id="13"/>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And</a:t>
              </a:r>
            </a:p>
          </p:txBody>
        </p:sp>
        <p:sp>
          <p:nvSpPr>
            <p:cNvPr name="TextBox 14" id="14"/>
            <p:cNvSpPr txBox="true"/>
            <p:nvPr/>
          </p:nvSpPr>
          <p:spPr>
            <a:xfrm rot="0">
              <a:off x="0" y="765821"/>
              <a:ext cx="7238774" cy="23579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AND operator</a:t>
              </a:r>
              <a:r>
                <a:rPr lang="en-US" sz="2000" spc="-20">
                  <a:solidFill>
                    <a:srgbClr val="A7D7A7"/>
                  </a:solidFill>
                  <a:latin typeface="Telegraf"/>
                  <a:ea typeface="Telegraf"/>
                  <a:cs typeface="Telegraf"/>
                  <a:sym typeface="Telegraf"/>
                </a:rPr>
                <a:t> combines multiple criteria, ensuring that all conditions must be true for a record to appear in the results, like finding songs that are both Pop and over 5 million streams.</a:t>
              </a:r>
            </a:p>
          </p:txBody>
        </p:sp>
      </p:grpSp>
      <p:grpSp>
        <p:nvGrpSpPr>
          <p:cNvPr name="Group 15" id="15"/>
          <p:cNvGrpSpPr/>
          <p:nvPr/>
        </p:nvGrpSpPr>
        <p:grpSpPr>
          <a:xfrm rot="0">
            <a:off x="12192170" y="5143500"/>
            <a:ext cx="5429080" cy="1990416"/>
            <a:chOff x="0" y="0"/>
            <a:chExt cx="7238774" cy="2653888"/>
          </a:xfrm>
        </p:grpSpPr>
        <p:sp>
          <p:nvSpPr>
            <p:cNvPr name="TextBox 16" id="16"/>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Or</a:t>
              </a:r>
            </a:p>
          </p:txBody>
        </p:sp>
        <p:sp>
          <p:nvSpPr>
            <p:cNvPr name="TextBox 17" id="17"/>
            <p:cNvSpPr txBox="true"/>
            <p:nvPr/>
          </p:nvSpPr>
          <p:spPr>
            <a:xfrm rot="0">
              <a:off x="0" y="765821"/>
              <a:ext cx="7238774"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OR operator</a:t>
              </a:r>
              <a:r>
                <a:rPr lang="en-US" sz="2000" spc="-20">
                  <a:solidFill>
                    <a:srgbClr val="A7D7A7"/>
                  </a:solidFill>
                  <a:latin typeface="Telegraf"/>
                  <a:ea typeface="Telegraf"/>
                  <a:cs typeface="Telegraf"/>
                  <a:sym typeface="Telegraf"/>
                </a:rPr>
                <a:t> allows for flexibility by matching records that meet any of the specified conditions, such as filtering for songs that are either Pop or Electronic in genre.</a:t>
              </a:r>
            </a:p>
          </p:txBody>
        </p:sp>
      </p:grpSp>
      <p:grpSp>
        <p:nvGrpSpPr>
          <p:cNvPr name="Group 18" id="18"/>
          <p:cNvGrpSpPr/>
          <p:nvPr/>
        </p:nvGrpSpPr>
        <p:grpSpPr>
          <a:xfrm rot="0">
            <a:off x="12192170" y="2457450"/>
            <a:ext cx="5424446" cy="1990416"/>
            <a:chOff x="0" y="0"/>
            <a:chExt cx="7232595" cy="2653888"/>
          </a:xfrm>
        </p:grpSpPr>
        <p:sp>
          <p:nvSpPr>
            <p:cNvPr name="TextBox 19" id="19"/>
            <p:cNvSpPr txBox="true"/>
            <p:nvPr/>
          </p:nvSpPr>
          <p:spPr>
            <a:xfrm rot="0">
              <a:off x="0" y="-19050"/>
              <a:ext cx="7232595"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Less Than</a:t>
              </a:r>
            </a:p>
          </p:txBody>
        </p:sp>
        <p:sp>
          <p:nvSpPr>
            <p:cNvPr name="TextBox 20" id="20"/>
            <p:cNvSpPr txBox="true"/>
            <p:nvPr/>
          </p:nvSpPr>
          <p:spPr>
            <a:xfrm rot="0">
              <a:off x="0" y="765821"/>
              <a:ext cx="7232595"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The </a:t>
              </a:r>
              <a:r>
                <a:rPr lang="en-US" b="true" sz="2000" spc="-20">
                  <a:solidFill>
                    <a:srgbClr val="A7D7A7"/>
                  </a:solidFill>
                  <a:latin typeface="Telegraf Bold"/>
                  <a:ea typeface="Telegraf Bold"/>
                  <a:cs typeface="Telegraf Bold"/>
                  <a:sym typeface="Telegraf Bold"/>
                </a:rPr>
                <a:t>less than operator</a:t>
              </a:r>
              <a:r>
                <a:rPr lang="en-US" sz="2000" spc="-20">
                  <a:solidFill>
                    <a:srgbClr val="A7D7A7"/>
                  </a:solidFill>
                  <a:latin typeface="Telegraf"/>
                  <a:ea typeface="Telegraf"/>
                  <a:cs typeface="Telegraf"/>
                  <a:sym typeface="Telegraf"/>
                </a:rPr>
                <a:t> (&lt;) helps find values below a set threshold, for example, selecting songs released before the year 2020 based on their release date.</a:t>
              </a:r>
            </a:p>
          </p:txBody>
        </p:sp>
      </p:grpSp>
      <p:sp>
        <p:nvSpPr>
          <p:cNvPr name="AutoShape 21" id="21"/>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22" id="22"/>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KEY OPERATORS</a:t>
            </a:r>
          </a:p>
        </p:txBody>
      </p:sp>
      <p:sp>
        <p:nvSpPr>
          <p:cNvPr name="TextBox 23" id="23"/>
          <p:cNvSpPr txBox="true"/>
          <p:nvPr/>
        </p:nvSpPr>
        <p:spPr>
          <a:xfrm rot="0">
            <a:off x="17441506"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6</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3B22"/>
        </a:solidFill>
      </p:bgPr>
    </p:bg>
    <p:spTree>
      <p:nvGrpSpPr>
        <p:cNvPr id="1" name=""/>
        <p:cNvGrpSpPr/>
        <p:nvPr/>
      </p:nvGrpSpPr>
      <p:grpSpPr>
        <a:xfrm>
          <a:off x="0" y="0"/>
          <a:ext cx="0" cy="0"/>
          <a:chOff x="0" y="0"/>
          <a:chExt cx="0" cy="0"/>
        </a:xfrm>
      </p:grpSpPr>
      <p:sp>
        <p:nvSpPr>
          <p:cNvPr name="TextBox 2" id="2"/>
          <p:cNvSpPr txBox="true"/>
          <p:nvPr/>
        </p:nvSpPr>
        <p:spPr>
          <a:xfrm rot="0">
            <a:off x="685970" y="647700"/>
            <a:ext cx="12925255" cy="1079500"/>
          </a:xfrm>
          <a:prstGeom prst="rect">
            <a:avLst/>
          </a:prstGeom>
        </p:spPr>
        <p:txBody>
          <a:bodyPr anchor="t" rtlCol="false" tIns="0" lIns="0" bIns="0" rIns="0">
            <a:spAutoFit/>
          </a:bodyPr>
          <a:lstStyle/>
          <a:p>
            <a:pPr algn="l" marL="0" indent="0" lvl="0">
              <a:lnSpc>
                <a:spcPts val="7700"/>
              </a:lnSpc>
            </a:pPr>
            <a:r>
              <a:rPr lang="en-US" b="true" sz="7000" spc="-70" strike="noStrike" u="none">
                <a:solidFill>
                  <a:srgbClr val="A7D7A7"/>
                </a:solidFill>
                <a:latin typeface="Telegraf Bold"/>
                <a:ea typeface="Telegraf Bold"/>
                <a:cs typeface="Telegraf Bold"/>
                <a:sym typeface="Telegraf Bold"/>
              </a:rPr>
              <a:t>AND vs OR</a:t>
            </a:r>
          </a:p>
        </p:txBody>
      </p:sp>
      <p:grpSp>
        <p:nvGrpSpPr>
          <p:cNvPr name="Group 3" id="3"/>
          <p:cNvGrpSpPr/>
          <p:nvPr/>
        </p:nvGrpSpPr>
        <p:grpSpPr>
          <a:xfrm rot="0">
            <a:off x="685970" y="3352800"/>
            <a:ext cx="6867355" cy="1816081"/>
            <a:chOff x="0" y="0"/>
            <a:chExt cx="9156474" cy="2421442"/>
          </a:xfrm>
        </p:grpSpPr>
        <p:sp>
          <p:nvSpPr>
            <p:cNvPr name="TextBox 4" id="4"/>
            <p:cNvSpPr txBox="true"/>
            <p:nvPr/>
          </p:nvSpPr>
          <p:spPr>
            <a:xfrm rot="0">
              <a:off x="0" y="-19050"/>
              <a:ext cx="9156474" cy="628650"/>
            </a:xfrm>
            <a:prstGeom prst="rect">
              <a:avLst/>
            </a:prstGeom>
          </p:spPr>
          <p:txBody>
            <a:bodyPr anchor="t" rtlCol="false" tIns="0" lIns="0" bIns="0" rIns="0">
              <a:spAutoFit/>
            </a:bodyPr>
            <a:lstStyle/>
            <a:p>
              <a:pPr algn="l" marL="0" indent="0" lvl="0">
                <a:lnSpc>
                  <a:spcPts val="3300"/>
                </a:lnSpc>
              </a:pPr>
              <a:r>
                <a:rPr lang="en-US" b="true" sz="3000">
                  <a:solidFill>
                    <a:srgbClr val="A7D7A7"/>
                  </a:solidFill>
                  <a:latin typeface="Telegraf Bold"/>
                  <a:ea typeface="Telegraf Bold"/>
                  <a:cs typeface="Telegraf Bold"/>
                  <a:sym typeface="Telegraf Bold"/>
                </a:rPr>
                <a:t>AND</a:t>
              </a:r>
            </a:p>
          </p:txBody>
        </p:sp>
        <p:sp>
          <p:nvSpPr>
            <p:cNvPr name="TextBox 5" id="5"/>
            <p:cNvSpPr txBox="true"/>
            <p:nvPr/>
          </p:nvSpPr>
          <p:spPr>
            <a:xfrm rot="0">
              <a:off x="0" y="1003275"/>
              <a:ext cx="9156474" cy="1418167"/>
            </a:xfrm>
            <a:prstGeom prst="rect">
              <a:avLst/>
            </a:prstGeom>
          </p:spPr>
          <p:txBody>
            <a:bodyPr anchor="t" rtlCol="false" tIns="0" lIns="0" bIns="0" rIns="0">
              <a:spAutoFit/>
            </a:bodyPr>
            <a:lstStyle/>
            <a:p>
              <a:pPr algn="l" marL="0" indent="0" lvl="0">
                <a:lnSpc>
                  <a:spcPts val="2800"/>
                </a:lnSpc>
              </a:pPr>
              <a:r>
                <a:rPr lang="en-US" sz="2000" strike="noStrike" u="none">
                  <a:solidFill>
                    <a:srgbClr val="A7D7A7"/>
                  </a:solidFill>
                  <a:latin typeface="Telegraf"/>
                  <a:ea typeface="Telegraf"/>
                  <a:cs typeface="Telegraf"/>
                  <a:sym typeface="Telegraf"/>
                </a:rPr>
                <a:t>The </a:t>
              </a:r>
              <a:r>
                <a:rPr lang="en-US" b="true" sz="2000" strike="noStrike" u="none">
                  <a:solidFill>
                    <a:srgbClr val="A7D7A7"/>
                  </a:solidFill>
                  <a:latin typeface="Telegraf Bold"/>
                  <a:ea typeface="Telegraf Bold"/>
                  <a:cs typeface="Telegraf Bold"/>
                  <a:sym typeface="Telegraf Bold"/>
                </a:rPr>
                <a:t>AND</a:t>
              </a:r>
              <a:r>
                <a:rPr lang="en-US" sz="2000" strike="noStrike" u="none">
                  <a:solidFill>
                    <a:srgbClr val="A7D7A7"/>
                  </a:solidFill>
                  <a:latin typeface="Telegraf"/>
                  <a:ea typeface="Telegraf"/>
                  <a:cs typeface="Telegraf"/>
                  <a:sym typeface="Telegraf"/>
                </a:rPr>
                <a:t> operator requires that </a:t>
              </a:r>
              <a:r>
                <a:rPr lang="en-US" b="true" sz="2000" strike="noStrike" u="none">
                  <a:solidFill>
                    <a:srgbClr val="A7D7A7"/>
                  </a:solidFill>
                  <a:latin typeface="Telegraf Bold"/>
                  <a:ea typeface="Telegraf Bold"/>
                  <a:cs typeface="Telegraf Bold"/>
                  <a:sym typeface="Telegraf Bold"/>
                </a:rPr>
                <a:t>both conditions</a:t>
              </a:r>
              <a:r>
                <a:rPr lang="en-US" sz="2000" strike="noStrike" u="none">
                  <a:solidFill>
                    <a:srgbClr val="A7D7A7"/>
                  </a:solidFill>
                  <a:latin typeface="Telegraf"/>
                  <a:ea typeface="Telegraf"/>
                  <a:cs typeface="Telegraf"/>
                  <a:sym typeface="Telegraf"/>
                </a:rPr>
                <a:t> in a query must be true for the results to be displayed, ensuring a more specific and narrowed-down output.</a:t>
              </a:r>
            </a:p>
          </p:txBody>
        </p:sp>
      </p:grpSp>
      <p:grpSp>
        <p:nvGrpSpPr>
          <p:cNvPr name="Group 6" id="6"/>
          <p:cNvGrpSpPr/>
          <p:nvPr/>
        </p:nvGrpSpPr>
        <p:grpSpPr>
          <a:xfrm rot="0">
            <a:off x="9296400" y="3352800"/>
            <a:ext cx="6886575" cy="1816081"/>
            <a:chOff x="0" y="0"/>
            <a:chExt cx="9182100" cy="2421442"/>
          </a:xfrm>
        </p:grpSpPr>
        <p:sp>
          <p:nvSpPr>
            <p:cNvPr name="TextBox 7" id="7"/>
            <p:cNvSpPr txBox="true"/>
            <p:nvPr/>
          </p:nvSpPr>
          <p:spPr>
            <a:xfrm rot="0">
              <a:off x="0" y="-19050"/>
              <a:ext cx="9182100" cy="628650"/>
            </a:xfrm>
            <a:prstGeom prst="rect">
              <a:avLst/>
            </a:prstGeom>
          </p:spPr>
          <p:txBody>
            <a:bodyPr anchor="t" rtlCol="false" tIns="0" lIns="0" bIns="0" rIns="0">
              <a:spAutoFit/>
            </a:bodyPr>
            <a:lstStyle/>
            <a:p>
              <a:pPr algn="l" marL="0" indent="0" lvl="0">
                <a:lnSpc>
                  <a:spcPts val="3300"/>
                </a:lnSpc>
              </a:pPr>
              <a:r>
                <a:rPr lang="en-US" b="true" sz="3000" strike="noStrike" u="none">
                  <a:solidFill>
                    <a:srgbClr val="A7D7A7"/>
                  </a:solidFill>
                  <a:latin typeface="Telegraf Bold"/>
                  <a:ea typeface="Telegraf Bold"/>
                  <a:cs typeface="Telegraf Bold"/>
                  <a:sym typeface="Telegraf Bold"/>
                </a:rPr>
                <a:t>OR</a:t>
              </a:r>
            </a:p>
          </p:txBody>
        </p:sp>
        <p:sp>
          <p:nvSpPr>
            <p:cNvPr name="TextBox 8" id="8"/>
            <p:cNvSpPr txBox="true"/>
            <p:nvPr/>
          </p:nvSpPr>
          <p:spPr>
            <a:xfrm rot="0">
              <a:off x="0" y="1003275"/>
              <a:ext cx="9182100" cy="1418167"/>
            </a:xfrm>
            <a:prstGeom prst="rect">
              <a:avLst/>
            </a:prstGeom>
          </p:spPr>
          <p:txBody>
            <a:bodyPr anchor="t" rtlCol="false" tIns="0" lIns="0" bIns="0" rIns="0">
              <a:spAutoFit/>
            </a:bodyPr>
            <a:lstStyle/>
            <a:p>
              <a:pPr algn="l" marL="0" indent="0" lvl="0">
                <a:lnSpc>
                  <a:spcPts val="2800"/>
                </a:lnSpc>
              </a:pPr>
              <a:r>
                <a:rPr lang="en-US" sz="2000" strike="noStrike" u="none">
                  <a:solidFill>
                    <a:srgbClr val="A7D7A7"/>
                  </a:solidFill>
                  <a:latin typeface="Telegraf"/>
                  <a:ea typeface="Telegraf"/>
                  <a:cs typeface="Telegraf"/>
                  <a:sym typeface="Telegraf"/>
                </a:rPr>
                <a:t>The </a:t>
              </a:r>
              <a:r>
                <a:rPr lang="en-US" b="true" sz="2000" strike="noStrike" u="none">
                  <a:solidFill>
                    <a:srgbClr val="A7D7A7"/>
                  </a:solidFill>
                  <a:latin typeface="Telegraf Bold"/>
                  <a:ea typeface="Telegraf Bold"/>
                  <a:cs typeface="Telegraf Bold"/>
                  <a:sym typeface="Telegraf Bold"/>
                </a:rPr>
                <a:t>OR</a:t>
              </a:r>
              <a:r>
                <a:rPr lang="en-US" sz="2000" strike="noStrike" u="none">
                  <a:solidFill>
                    <a:srgbClr val="A7D7A7"/>
                  </a:solidFill>
                  <a:latin typeface="Telegraf"/>
                  <a:ea typeface="Telegraf"/>
                  <a:cs typeface="Telegraf"/>
                  <a:sym typeface="Telegraf"/>
                </a:rPr>
                <a:t> operator allows for either condition to be </a:t>
              </a:r>
              <a:r>
                <a:rPr lang="en-US" b="true" sz="2000" strike="noStrike" u="none">
                  <a:solidFill>
                    <a:srgbClr val="A7D7A7"/>
                  </a:solidFill>
                  <a:latin typeface="Telegraf Bold"/>
                  <a:ea typeface="Telegraf Bold"/>
                  <a:cs typeface="Telegraf Bold"/>
                  <a:sym typeface="Telegraf Bold"/>
                </a:rPr>
                <a:t>true</a:t>
              </a:r>
              <a:r>
                <a:rPr lang="en-US" sz="2000" strike="noStrike" u="none">
                  <a:solidFill>
                    <a:srgbClr val="A7D7A7"/>
                  </a:solidFill>
                  <a:latin typeface="Telegraf"/>
                  <a:ea typeface="Telegraf"/>
                  <a:cs typeface="Telegraf"/>
                  <a:sym typeface="Telegraf"/>
                </a:rPr>
                <a:t>, providing a broader range of results in a query, thereby increasing the chances of finding relevant data.</a:t>
              </a:r>
            </a:p>
          </p:txBody>
        </p:sp>
      </p:grpSp>
      <p:sp>
        <p:nvSpPr>
          <p:cNvPr name="AutoShape 9" id="9"/>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10" id="10"/>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KEY DIFFERENCES</a:t>
            </a:r>
          </a:p>
        </p:txBody>
      </p:sp>
      <p:sp>
        <p:nvSpPr>
          <p:cNvPr name="TextBox 11" id="11"/>
          <p:cNvSpPr txBox="true"/>
          <p:nvPr/>
        </p:nvSpPr>
        <p:spPr>
          <a:xfrm rot="0">
            <a:off x="17436838"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7</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4D29"/>
        </a:solidFill>
      </p:bgPr>
    </p:bg>
    <p:spTree>
      <p:nvGrpSpPr>
        <p:cNvPr id="1" name=""/>
        <p:cNvGrpSpPr/>
        <p:nvPr/>
      </p:nvGrpSpPr>
      <p:grpSpPr>
        <a:xfrm>
          <a:off x="0" y="0"/>
          <a:ext cx="0" cy="0"/>
          <a:chOff x="0" y="0"/>
          <a:chExt cx="0" cy="0"/>
        </a:xfrm>
      </p:grpSpPr>
      <p:sp>
        <p:nvSpPr>
          <p:cNvPr name="TextBox 2" id="2"/>
          <p:cNvSpPr txBox="true"/>
          <p:nvPr/>
        </p:nvSpPr>
        <p:spPr>
          <a:xfrm rot="0">
            <a:off x="685970" y="647700"/>
            <a:ext cx="11506200" cy="1079500"/>
          </a:xfrm>
          <a:prstGeom prst="rect">
            <a:avLst/>
          </a:prstGeom>
        </p:spPr>
        <p:txBody>
          <a:bodyPr anchor="t" rtlCol="false" tIns="0" lIns="0" bIns="0" rIns="0">
            <a:spAutoFit/>
          </a:bodyPr>
          <a:lstStyle/>
          <a:p>
            <a:pPr algn="l" marL="0" indent="0" lvl="0">
              <a:lnSpc>
                <a:spcPts val="7700"/>
              </a:lnSpc>
            </a:pPr>
            <a:r>
              <a:rPr lang="en-US" b="true" sz="7000" spc="-70" strike="noStrike" u="none">
                <a:solidFill>
                  <a:srgbClr val="A7D7A7"/>
                </a:solidFill>
                <a:latin typeface="Telegraf Bold"/>
                <a:ea typeface="Telegraf Bold"/>
                <a:cs typeface="Telegraf Bold"/>
                <a:sym typeface="Telegraf Bold"/>
              </a:rPr>
              <a:t>Your 6 Query Tasks</a:t>
            </a:r>
          </a:p>
        </p:txBody>
      </p:sp>
      <p:grpSp>
        <p:nvGrpSpPr>
          <p:cNvPr name="Group 3" id="3"/>
          <p:cNvGrpSpPr/>
          <p:nvPr/>
        </p:nvGrpSpPr>
        <p:grpSpPr>
          <a:xfrm rot="0">
            <a:off x="685970" y="2457450"/>
            <a:ext cx="5427383" cy="1990416"/>
            <a:chOff x="0" y="0"/>
            <a:chExt cx="7236511" cy="2653888"/>
          </a:xfrm>
        </p:grpSpPr>
        <p:sp>
          <p:nvSpPr>
            <p:cNvPr name="TextBox 4" id="4"/>
            <p:cNvSpPr txBox="true"/>
            <p:nvPr/>
          </p:nvSpPr>
          <p:spPr>
            <a:xfrm rot="0">
              <a:off x="0" y="-19050"/>
              <a:ext cx="7236511"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Pop Songs</a:t>
              </a:r>
            </a:p>
          </p:txBody>
        </p:sp>
        <p:sp>
          <p:nvSpPr>
            <p:cNvPr name="TextBox 5" id="5"/>
            <p:cNvSpPr txBox="true"/>
            <p:nvPr/>
          </p:nvSpPr>
          <p:spPr>
            <a:xfrm rot="0">
              <a:off x="0" y="765821"/>
              <a:ext cx="7236511"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Create a query to find </a:t>
              </a:r>
              <a:r>
                <a:rPr lang="en-US" b="true" sz="2000" spc="-20">
                  <a:solidFill>
                    <a:srgbClr val="A7D7A7"/>
                  </a:solidFill>
                  <a:latin typeface="Telegraf Bold"/>
                  <a:ea typeface="Telegraf Bold"/>
                  <a:cs typeface="Telegraf Bold"/>
                  <a:sym typeface="Telegraf Bold"/>
                </a:rPr>
                <a:t>all Pop songs</a:t>
              </a:r>
              <a:r>
                <a:rPr lang="en-US" sz="2000" spc="-20">
                  <a:solidFill>
                    <a:srgbClr val="A7D7A7"/>
                  </a:solidFill>
                  <a:latin typeface="Telegraf"/>
                  <a:ea typeface="Telegraf"/>
                  <a:cs typeface="Telegraf"/>
                  <a:sym typeface="Telegraf"/>
                </a:rPr>
                <a:t> available in the database. Ensure to include all relevant fields for comprehensive results and accurate data representation.</a:t>
              </a:r>
            </a:p>
          </p:txBody>
        </p:sp>
      </p:grpSp>
      <p:grpSp>
        <p:nvGrpSpPr>
          <p:cNvPr name="Group 6" id="6"/>
          <p:cNvGrpSpPr/>
          <p:nvPr/>
        </p:nvGrpSpPr>
        <p:grpSpPr>
          <a:xfrm rot="0">
            <a:off x="685970" y="5143500"/>
            <a:ext cx="5429080" cy="1990416"/>
            <a:chOff x="0" y="0"/>
            <a:chExt cx="7238774" cy="2653888"/>
          </a:xfrm>
        </p:grpSpPr>
        <p:sp>
          <p:nvSpPr>
            <p:cNvPr name="TextBox 7" id="7"/>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Genre Options</a:t>
              </a:r>
            </a:p>
          </p:txBody>
        </p:sp>
        <p:sp>
          <p:nvSpPr>
            <p:cNvPr name="TextBox 8" id="8"/>
            <p:cNvSpPr txBox="true"/>
            <p:nvPr/>
          </p:nvSpPr>
          <p:spPr>
            <a:xfrm rot="0">
              <a:off x="0" y="765821"/>
              <a:ext cx="7238774"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Create a query for songs with </a:t>
              </a:r>
              <a:r>
                <a:rPr lang="en-US" b="true" sz="2000" spc="-20">
                  <a:solidFill>
                    <a:srgbClr val="A7D7A7"/>
                  </a:solidFill>
                  <a:latin typeface="Telegraf Bold"/>
                  <a:ea typeface="Telegraf Bold"/>
                  <a:cs typeface="Telegraf Bold"/>
                  <a:sym typeface="Telegraf Bold"/>
                </a:rPr>
                <a:t>either Pop or Electronic</a:t>
              </a:r>
              <a:r>
                <a:rPr lang="en-US" sz="2000" spc="-20">
                  <a:solidFill>
                    <a:srgbClr val="A7D7A7"/>
                  </a:solidFill>
                  <a:latin typeface="Telegraf"/>
                  <a:ea typeface="Telegraf"/>
                  <a:cs typeface="Telegraf"/>
                  <a:sym typeface="Telegraf"/>
                </a:rPr>
                <a:t> genres. Limit displayed fields to Title, Artist, and Genre for a focused approach to your results.</a:t>
              </a:r>
            </a:p>
          </p:txBody>
        </p:sp>
      </p:grpSp>
      <p:grpSp>
        <p:nvGrpSpPr>
          <p:cNvPr name="Group 9" id="9"/>
          <p:cNvGrpSpPr/>
          <p:nvPr/>
        </p:nvGrpSpPr>
        <p:grpSpPr>
          <a:xfrm rot="0">
            <a:off x="6439070" y="2457450"/>
            <a:ext cx="5429080" cy="1990416"/>
            <a:chOff x="0" y="0"/>
            <a:chExt cx="7238774" cy="2653888"/>
          </a:xfrm>
        </p:grpSpPr>
        <p:sp>
          <p:nvSpPr>
            <p:cNvPr name="TextBox 10" id="10"/>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Streams Filter</a:t>
              </a:r>
            </a:p>
          </p:txBody>
        </p:sp>
        <p:sp>
          <p:nvSpPr>
            <p:cNvPr name="TextBox 11" id="11"/>
            <p:cNvSpPr txBox="true"/>
            <p:nvPr/>
          </p:nvSpPr>
          <p:spPr>
            <a:xfrm rot="0">
              <a:off x="0" y="765821"/>
              <a:ext cx="7238774"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Filter songs with </a:t>
              </a:r>
              <a:r>
                <a:rPr lang="en-US" b="true" sz="2000" spc="-20">
                  <a:solidFill>
                    <a:srgbClr val="A7D7A7"/>
                  </a:solidFill>
                  <a:latin typeface="Telegraf Bold"/>
                  <a:ea typeface="Telegraf Bold"/>
                  <a:cs typeface="Telegraf Bold"/>
                  <a:sym typeface="Telegraf Bold"/>
                </a:rPr>
                <a:t>more than 5 million streams</a:t>
              </a:r>
              <a:r>
                <a:rPr lang="en-US" sz="2000" spc="-20">
                  <a:solidFill>
                    <a:srgbClr val="A7D7A7"/>
                  </a:solidFill>
                  <a:latin typeface="Telegraf"/>
                  <a:ea typeface="Telegraf"/>
                  <a:cs typeface="Telegraf"/>
                  <a:sym typeface="Telegraf"/>
                </a:rPr>
                <a:t>. Display essential details like Title, Artist, and Streams, and sort results in descending order for better visibility.</a:t>
              </a:r>
            </a:p>
          </p:txBody>
        </p:sp>
      </p:grpSp>
      <p:grpSp>
        <p:nvGrpSpPr>
          <p:cNvPr name="Group 12" id="12"/>
          <p:cNvGrpSpPr/>
          <p:nvPr/>
        </p:nvGrpSpPr>
        <p:grpSpPr>
          <a:xfrm rot="0">
            <a:off x="6439070" y="5143500"/>
            <a:ext cx="5429080" cy="1990416"/>
            <a:chOff x="0" y="0"/>
            <a:chExt cx="7238774" cy="2653888"/>
          </a:xfrm>
        </p:grpSpPr>
        <p:sp>
          <p:nvSpPr>
            <p:cNvPr name="TextBox 13" id="13"/>
            <p:cNvSpPr txBox="true"/>
            <p:nvPr/>
          </p:nvSpPr>
          <p:spPr>
            <a:xfrm rot="0">
              <a:off x="0" y="-19050"/>
              <a:ext cx="7238774"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Wildcard Search</a:t>
              </a:r>
            </a:p>
          </p:txBody>
        </p:sp>
        <p:sp>
          <p:nvSpPr>
            <p:cNvPr name="TextBox 14" id="14"/>
            <p:cNvSpPr txBox="true"/>
            <p:nvPr/>
          </p:nvSpPr>
          <p:spPr>
            <a:xfrm rot="0">
              <a:off x="0" y="765821"/>
              <a:ext cx="7238774"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Find songs where the </a:t>
              </a:r>
              <a:r>
                <a:rPr lang="en-US" b="true" sz="2000" spc="-20">
                  <a:solidFill>
                    <a:srgbClr val="A7D7A7"/>
                  </a:solidFill>
                  <a:latin typeface="Telegraf Bold"/>
                  <a:ea typeface="Telegraf Bold"/>
                  <a:cs typeface="Telegraf Bold"/>
                  <a:sym typeface="Telegraf Bold"/>
                </a:rPr>
                <a:t>title starts with 'The'</a:t>
              </a:r>
              <a:r>
                <a:rPr lang="en-US" sz="2000" spc="-20">
                  <a:solidFill>
                    <a:srgbClr val="A7D7A7"/>
                  </a:solidFill>
                  <a:latin typeface="Telegraf"/>
                  <a:ea typeface="Telegraf"/>
                  <a:cs typeface="Telegraf"/>
                  <a:sym typeface="Telegraf"/>
                </a:rPr>
                <a:t>. Use the LIKE operator with a wildcard to discover all matching entries and enhance your search efficiency.</a:t>
              </a:r>
            </a:p>
          </p:txBody>
        </p:sp>
      </p:grpSp>
      <p:grpSp>
        <p:nvGrpSpPr>
          <p:cNvPr name="Group 15" id="15"/>
          <p:cNvGrpSpPr/>
          <p:nvPr/>
        </p:nvGrpSpPr>
        <p:grpSpPr>
          <a:xfrm rot="0">
            <a:off x="12192170" y="2457450"/>
            <a:ext cx="5424446" cy="1990416"/>
            <a:chOff x="0" y="0"/>
            <a:chExt cx="7232595" cy="2653888"/>
          </a:xfrm>
        </p:grpSpPr>
        <p:sp>
          <p:nvSpPr>
            <p:cNvPr name="TextBox 16" id="16"/>
            <p:cNvSpPr txBox="true"/>
            <p:nvPr/>
          </p:nvSpPr>
          <p:spPr>
            <a:xfrm rot="0">
              <a:off x="0" y="-19050"/>
              <a:ext cx="7232595"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Duration Range</a:t>
              </a:r>
            </a:p>
          </p:txBody>
        </p:sp>
        <p:sp>
          <p:nvSpPr>
            <p:cNvPr name="TextBox 17" id="17"/>
            <p:cNvSpPr txBox="true"/>
            <p:nvPr/>
          </p:nvSpPr>
          <p:spPr>
            <a:xfrm rot="0">
              <a:off x="0" y="765821"/>
              <a:ext cx="7232595" cy="1888067"/>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Set criteria for songs with a </a:t>
              </a:r>
              <a:r>
                <a:rPr lang="en-US" b="true" sz="2000" spc="-20">
                  <a:solidFill>
                    <a:srgbClr val="A7D7A7"/>
                  </a:solidFill>
                  <a:latin typeface="Telegraf Bold"/>
                  <a:ea typeface="Telegraf Bold"/>
                  <a:cs typeface="Telegraf Bold"/>
                  <a:sym typeface="Telegraf Bold"/>
                </a:rPr>
                <a:t>duration between 3 and 4 minutes</a:t>
              </a:r>
              <a:r>
                <a:rPr lang="en-US" sz="2000" spc="-20">
                  <a:solidFill>
                    <a:srgbClr val="A7D7A7"/>
                  </a:solidFill>
                  <a:latin typeface="Telegraf"/>
                  <a:ea typeface="Telegraf"/>
                  <a:cs typeface="Telegraf"/>
                  <a:sym typeface="Telegraf"/>
                </a:rPr>
                <a:t>. This helps narrow down selections to a specific time frame for your listening preferences.</a:t>
              </a:r>
            </a:p>
          </p:txBody>
        </p:sp>
      </p:grpSp>
      <p:sp>
        <p:nvSpPr>
          <p:cNvPr name="AutoShape 18" id="18"/>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19" id="19"/>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SUMMARY NOTES</a:t>
            </a:r>
          </a:p>
        </p:txBody>
      </p:sp>
      <p:sp>
        <p:nvSpPr>
          <p:cNvPr name="TextBox 20" id="20"/>
          <p:cNvSpPr txBox="true"/>
          <p:nvPr/>
        </p:nvSpPr>
        <p:spPr>
          <a:xfrm rot="0">
            <a:off x="17440627"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8</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3B22"/>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6886575" cy="2857142"/>
            <a:chOff x="0" y="0"/>
            <a:chExt cx="9182100" cy="3809523"/>
          </a:xfrm>
        </p:grpSpPr>
        <p:sp>
          <p:nvSpPr>
            <p:cNvPr name="TextBox 3" id="3"/>
            <p:cNvSpPr txBox="true"/>
            <p:nvPr/>
          </p:nvSpPr>
          <p:spPr>
            <a:xfrm rot="0">
              <a:off x="0" y="-9525"/>
              <a:ext cx="9182100" cy="2718858"/>
            </a:xfrm>
            <a:prstGeom prst="rect">
              <a:avLst/>
            </a:prstGeom>
          </p:spPr>
          <p:txBody>
            <a:bodyPr anchor="t" rtlCol="false" tIns="0" lIns="0" bIns="0" rIns="0">
              <a:spAutoFit/>
            </a:bodyPr>
            <a:lstStyle/>
            <a:p>
              <a:pPr algn="l" marL="0" indent="0" lvl="0">
                <a:lnSpc>
                  <a:spcPts val="7699"/>
                </a:lnSpc>
              </a:pPr>
              <a:r>
                <a:rPr lang="en-US" b="true" sz="6999" spc="-69">
                  <a:solidFill>
                    <a:srgbClr val="A7D7A7"/>
                  </a:solidFill>
                  <a:latin typeface="Telegraf Bold"/>
                  <a:ea typeface="Telegraf Bold"/>
                  <a:cs typeface="Telegraf Bold"/>
                  <a:sym typeface="Telegraf Bold"/>
                </a:rPr>
                <a:t>Parameterised Queries</a:t>
              </a:r>
            </a:p>
          </p:txBody>
        </p:sp>
        <p:sp>
          <p:nvSpPr>
            <p:cNvPr name="TextBox 4" id="4"/>
            <p:cNvSpPr txBox="true"/>
            <p:nvPr/>
          </p:nvSpPr>
          <p:spPr>
            <a:xfrm rot="0">
              <a:off x="0" y="3180873"/>
              <a:ext cx="9182100" cy="628650"/>
            </a:xfrm>
            <a:prstGeom prst="rect">
              <a:avLst/>
            </a:prstGeom>
          </p:spPr>
          <p:txBody>
            <a:bodyPr anchor="t" rtlCol="false" tIns="0" lIns="0" bIns="0" rIns="0">
              <a:spAutoFit/>
            </a:bodyPr>
            <a:lstStyle/>
            <a:p>
              <a:pPr algn="l" marL="0" indent="0" lvl="0">
                <a:lnSpc>
                  <a:spcPts val="3300"/>
                </a:lnSpc>
              </a:pPr>
              <a:r>
                <a:rPr lang="en-US" b="true" sz="3000" spc="-30">
                  <a:solidFill>
                    <a:srgbClr val="A7D7A7"/>
                  </a:solidFill>
                  <a:latin typeface="Telegraf Bold"/>
                  <a:ea typeface="Telegraf Bold"/>
                  <a:cs typeface="Telegraf Bold"/>
                  <a:sym typeface="Telegraf Bold"/>
                </a:rPr>
                <a:t>User input for dynamic searches</a:t>
              </a:r>
            </a:p>
          </p:txBody>
        </p:sp>
      </p:grpSp>
      <p:sp>
        <p:nvSpPr>
          <p:cNvPr name="TextBox 5" id="5"/>
          <p:cNvSpPr txBox="true"/>
          <p:nvPr/>
        </p:nvSpPr>
        <p:spPr>
          <a:xfrm rot="0">
            <a:off x="9296400" y="590550"/>
            <a:ext cx="8324850" cy="4254500"/>
          </a:xfrm>
          <a:prstGeom prst="rect">
            <a:avLst/>
          </a:prstGeom>
        </p:spPr>
        <p:txBody>
          <a:bodyPr anchor="t" rtlCol="false" tIns="0" lIns="0" bIns="0" rIns="0">
            <a:spAutoFit/>
          </a:bodyPr>
          <a:lstStyle/>
          <a:p>
            <a:pPr algn="l" marL="0" indent="0" lvl="0">
              <a:lnSpc>
                <a:spcPts val="2800"/>
              </a:lnSpc>
            </a:pPr>
            <a:r>
              <a:rPr lang="en-US" sz="2000" spc="-20">
                <a:solidFill>
                  <a:srgbClr val="A7D7A7"/>
                </a:solidFill>
                <a:latin typeface="Telegraf"/>
                <a:ea typeface="Telegraf"/>
                <a:cs typeface="Telegraf"/>
                <a:sym typeface="Telegraf"/>
              </a:rPr>
              <a:t>A parameterised query is a powerful tool in Microsoft Access that prompts the user for input when run. This feature greatly enhances the </a:t>
            </a:r>
            <a:r>
              <a:rPr lang="en-US" b="true" sz="2000" spc="-20">
                <a:solidFill>
                  <a:srgbClr val="A7D7A7"/>
                </a:solidFill>
                <a:latin typeface="Telegraf Bold"/>
                <a:ea typeface="Telegraf Bold"/>
                <a:cs typeface="Telegraf Bold"/>
                <a:sym typeface="Telegraf Bold"/>
              </a:rPr>
              <a:t>flexibility</a:t>
            </a:r>
            <a:r>
              <a:rPr lang="en-US" sz="2000" spc="-20">
                <a:solidFill>
                  <a:srgbClr val="A7D7A7"/>
                </a:solidFill>
                <a:latin typeface="Telegraf"/>
                <a:ea typeface="Telegraf"/>
                <a:cs typeface="Telegraf"/>
                <a:sym typeface="Telegraf"/>
              </a:rPr>
              <a:t> of your queries by allowing you to search for different criteria without needing to create multiple queries.</a:t>
            </a:r>
          </a:p>
          <a:p>
            <a:pPr algn="l" marL="0" indent="0" lvl="0">
              <a:lnSpc>
                <a:spcPts val="2800"/>
              </a:lnSpc>
            </a:pPr>
            <a:r>
              <a:rPr lang="en-US" sz="2000" spc="-20">
                <a:solidFill>
                  <a:srgbClr val="A7D7A7"/>
                </a:solidFill>
                <a:latin typeface="Telegraf"/>
                <a:ea typeface="Telegraf"/>
                <a:cs typeface="Telegraf"/>
                <a:sym typeface="Telegraf"/>
              </a:rPr>
              <a:t>To create a parameterised query, simply enter a prompt in the criteria row of your desired field. For example, typing [Enter a genre to search:] in the Genre Criteria row will display a dialog box, prompting the user to enter a genre when the query is executed.</a:t>
            </a:r>
          </a:p>
          <a:p>
            <a:pPr algn="l" marL="0" indent="0" lvl="0">
              <a:lnSpc>
                <a:spcPts val="2800"/>
              </a:lnSpc>
            </a:pPr>
            <a:r>
              <a:rPr lang="en-US" sz="2000" spc="-20">
                <a:solidFill>
                  <a:srgbClr val="A7D7A7"/>
                </a:solidFill>
                <a:latin typeface="Telegraf"/>
                <a:ea typeface="Telegraf"/>
                <a:cs typeface="Telegraf"/>
                <a:sym typeface="Telegraf"/>
              </a:rPr>
              <a:t>This approach not only streamlines your work but also tailors the search experience to the user's needs. Instead of multiple static queries, you can utilize one dynamic query for various inputs, making it a versatile solution for data exploration in your projects.</a:t>
            </a:r>
          </a:p>
        </p:txBody>
      </p:sp>
      <p:sp>
        <p:nvSpPr>
          <p:cNvPr name="AutoShape 6" id="6"/>
          <p:cNvSpPr/>
          <p:nvPr/>
        </p:nvSpPr>
        <p:spPr>
          <a:xfrm>
            <a:off x="666750" y="9620250"/>
            <a:ext cx="16954500" cy="0"/>
          </a:xfrm>
          <a:prstGeom prst="line">
            <a:avLst/>
          </a:prstGeom>
          <a:ln cap="flat" w="9525">
            <a:solidFill>
              <a:srgbClr val="A7D7A7"/>
            </a:solidFill>
            <a:prstDash val="solid"/>
            <a:headEnd type="none" len="sm" w="sm"/>
            <a:tailEnd type="none" len="sm" w="sm"/>
          </a:ln>
        </p:spPr>
      </p:sp>
      <p:sp>
        <p:nvSpPr>
          <p:cNvPr name="TextBox 7" id="7"/>
          <p:cNvSpPr txBox="true"/>
          <p:nvPr/>
        </p:nvSpPr>
        <p:spPr>
          <a:xfrm rot="0">
            <a:off x="666750" y="9676455"/>
            <a:ext cx="2571750" cy="217170"/>
          </a:xfrm>
          <a:prstGeom prst="rect">
            <a:avLst/>
          </a:prstGeom>
        </p:spPr>
        <p:txBody>
          <a:bodyPr anchor="t" rtlCol="false" tIns="0" lIns="0" bIns="0" rIns="0">
            <a:spAutoFit/>
          </a:bodyPr>
          <a:lstStyle/>
          <a:p>
            <a:pPr algn="l" marL="0" indent="0" lvl="0">
              <a:lnSpc>
                <a:spcPts val="1679"/>
              </a:lnSpc>
              <a:spcBef>
                <a:spcPct val="0"/>
              </a:spcBef>
            </a:pPr>
            <a:r>
              <a:rPr lang="en-US" b="true" sz="1200" spc="-12">
                <a:solidFill>
                  <a:srgbClr val="A7D7A7"/>
                </a:solidFill>
                <a:latin typeface="Telegraf Bold"/>
                <a:ea typeface="Telegraf Bold"/>
                <a:cs typeface="Telegraf Bold"/>
                <a:sym typeface="Telegraf Bold"/>
              </a:rPr>
              <a:t>ADDITIONAL NOTES</a:t>
            </a:r>
          </a:p>
        </p:txBody>
      </p:sp>
      <p:sp>
        <p:nvSpPr>
          <p:cNvPr name="TextBox 8" id="8"/>
          <p:cNvSpPr txBox="true"/>
          <p:nvPr/>
        </p:nvSpPr>
        <p:spPr>
          <a:xfrm rot="0">
            <a:off x="17415597" y="9676442"/>
            <a:ext cx="152400" cy="190500"/>
          </a:xfrm>
          <a:prstGeom prst="rect">
            <a:avLst/>
          </a:prstGeom>
        </p:spPr>
        <p:txBody>
          <a:bodyPr anchor="t" rtlCol="false" tIns="0" lIns="0" bIns="0" rIns="0" wrap="none">
            <a:spAutoFit/>
          </a:bodyPr>
          <a:lstStyle/>
          <a:p>
            <a:pPr algn="r">
              <a:lnSpc>
                <a:spcPts val="1679"/>
              </a:lnSpc>
              <a:spcBef>
                <a:spcPct val="0"/>
              </a:spcBef>
            </a:pPr>
            <a:r>
              <a:rPr lang="en-US" b="true" sz="1200">
                <a:solidFill>
                  <a:srgbClr val="A7D7A7"/>
                </a:solidFill>
                <a:latin typeface="Telegraf Bold"/>
                <a:ea typeface="Telegraf Bold"/>
                <a:cs typeface="Telegraf Bold"/>
                <a:sym typeface="Telegraf Bold"/>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Queries in Access</dc:description>
  <dc:identifier>DAHG5xgqIkc</dc:identifier>
  <dcterms:modified xsi:type="dcterms:W3CDTF">2011-08-01T06:04:30Z</dcterms:modified>
  <cp:revision>1</cp:revision>
  <dc:title>Presentation - Queries in Access</dc:title>
</cp:coreProperties>
</file>