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Gatwick Ultra-Bold" charset="1" panose="00000900000000000000"/>
      <p:regular r:id="rId17"/>
    </p:embeddedFont>
    <p:embeddedFont>
      <p:font typeface="Codec Pro Ultra-Bold" charset="1" panose="00000700000000000000"/>
      <p:regular r:id="rId18"/>
    </p:embeddedFont>
    <p:embeddedFont>
      <p:font typeface="Codec Pro" charset="1" panose="00000500000000000000"/>
      <p:regular r:id="rId19"/>
    </p:embeddedFont>
    <p:embeddedFont>
      <p:font typeface="Codec Pro Bold" charset="1" panose="000006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052518"/>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3B6B46"/>
            </a:solidFill>
          </p:spPr>
        </p:sp>
      </p:grpSp>
      <p:grpSp>
        <p:nvGrpSpPr>
          <p:cNvPr name="Group 5" id="5"/>
          <p:cNvGrpSpPr/>
          <p:nvPr/>
        </p:nvGrpSpPr>
        <p:grpSpPr>
          <a:xfrm rot="0">
            <a:off x="10095507" y="1171470"/>
            <a:ext cx="6898579" cy="7848810"/>
            <a:chOff x="0" y="0"/>
            <a:chExt cx="1078972" cy="1227593"/>
          </a:xfrm>
        </p:grpSpPr>
        <p:sp>
          <p:nvSpPr>
            <p:cNvPr name="Freeform 6" id="6"/>
            <p:cNvSpPr/>
            <p:nvPr/>
          </p:nvSpPr>
          <p:spPr>
            <a:xfrm flipH="false" flipV="false" rot="0">
              <a:off x="0" y="0"/>
              <a:ext cx="1078972" cy="1227593"/>
            </a:xfrm>
            <a:custGeom>
              <a:avLst/>
              <a:gdLst/>
              <a:ahLst/>
              <a:cxnLst/>
              <a:rect r="r" b="b" t="t" l="l"/>
              <a:pathLst>
                <a:path h="1227593" w="1078972">
                  <a:moveTo>
                    <a:pt x="56112" y="0"/>
                  </a:moveTo>
                  <a:lnTo>
                    <a:pt x="1022860" y="0"/>
                  </a:lnTo>
                  <a:cubicBezTo>
                    <a:pt x="1053850" y="0"/>
                    <a:pt x="1078972" y="25122"/>
                    <a:pt x="1078972" y="56112"/>
                  </a:cubicBezTo>
                  <a:lnTo>
                    <a:pt x="1078972" y="1171481"/>
                  </a:lnTo>
                  <a:cubicBezTo>
                    <a:pt x="1078972" y="1202471"/>
                    <a:pt x="1053850" y="1227593"/>
                    <a:pt x="1022860" y="1227593"/>
                  </a:cubicBezTo>
                  <a:lnTo>
                    <a:pt x="56112" y="1227593"/>
                  </a:lnTo>
                  <a:cubicBezTo>
                    <a:pt x="25122" y="1227593"/>
                    <a:pt x="0" y="1202471"/>
                    <a:pt x="0" y="1171481"/>
                  </a:cubicBezTo>
                  <a:lnTo>
                    <a:pt x="0" y="56112"/>
                  </a:lnTo>
                  <a:cubicBezTo>
                    <a:pt x="0" y="25122"/>
                    <a:pt x="25122" y="0"/>
                    <a:pt x="56112" y="0"/>
                  </a:cubicBezTo>
                  <a:close/>
                </a:path>
              </a:pathLst>
            </a:custGeom>
            <a:blipFill>
              <a:blip r:embed="rId2"/>
              <a:stretch>
                <a:fillRect l="0" t="-153" r="0" b="-153"/>
              </a:stretch>
            </a:blipFill>
            <a:ln w="38100" cap="rnd">
              <a:solidFill>
                <a:srgbClr val="000000"/>
              </a:solidFill>
              <a:prstDash val="solid"/>
              <a:round/>
            </a:ln>
          </p:spPr>
        </p:sp>
      </p:grpSp>
      <p:sp>
        <p:nvSpPr>
          <p:cNvPr name="TextBox 7" id="7"/>
          <p:cNvSpPr txBox="true"/>
          <p:nvPr/>
        </p:nvSpPr>
        <p:spPr>
          <a:xfrm rot="0">
            <a:off x="1800225" y="3233758"/>
            <a:ext cx="7496175" cy="3476625"/>
          </a:xfrm>
          <a:prstGeom prst="rect">
            <a:avLst/>
          </a:prstGeom>
        </p:spPr>
        <p:txBody>
          <a:bodyPr anchor="t" rtlCol="false" tIns="0" lIns="0" bIns="0" rIns="0">
            <a:spAutoFit/>
          </a:bodyPr>
          <a:lstStyle/>
          <a:p>
            <a:pPr algn="ctr" marL="0" indent="0" lvl="0">
              <a:lnSpc>
                <a:spcPts val="8999"/>
              </a:lnSpc>
            </a:pPr>
            <a:r>
              <a:rPr lang="en-US" b="true" sz="7499" spc="-187">
                <a:solidFill>
                  <a:srgbClr val="A8D5A3"/>
                </a:solidFill>
                <a:latin typeface="Gatwick Ultra-Bold"/>
                <a:ea typeface="Gatwick Ultra-Bold"/>
                <a:cs typeface="Gatwick Ultra-Bold"/>
                <a:sym typeface="Gatwick Ultra-Bold"/>
              </a:rPr>
              <a:t>DataDrop — Forms &amp; Reports</a:t>
            </a:r>
          </a:p>
        </p:txBody>
      </p:sp>
      <p:sp>
        <p:nvSpPr>
          <p:cNvPr name="TextBox 8" id="8"/>
          <p:cNvSpPr txBox="true"/>
          <p:nvPr/>
        </p:nvSpPr>
        <p:spPr>
          <a:xfrm rot="0">
            <a:off x="1800225" y="1504950"/>
            <a:ext cx="7496175" cy="477520"/>
          </a:xfrm>
          <a:prstGeom prst="rect">
            <a:avLst/>
          </a:prstGeom>
        </p:spPr>
        <p:txBody>
          <a:bodyPr anchor="t" rtlCol="false" tIns="0" lIns="0" bIns="0" rIns="0">
            <a:spAutoFit/>
          </a:bodyPr>
          <a:lstStyle/>
          <a:p>
            <a:pPr algn="ctr" marL="0" indent="0" lvl="0">
              <a:lnSpc>
                <a:spcPts val="3499"/>
              </a:lnSpc>
              <a:spcBef>
                <a:spcPct val="0"/>
              </a:spcBef>
            </a:pPr>
            <a:r>
              <a:rPr lang="en-US" b="true" sz="2799">
                <a:solidFill>
                  <a:srgbClr val="A8D5A3"/>
                </a:solidFill>
                <a:latin typeface="Codec Pro Ultra-Bold"/>
                <a:ea typeface="Codec Pro Ultra-Bold"/>
                <a:cs typeface="Codec Pro Ultra-Bold"/>
                <a:sym typeface="Codec Pro Ultra-Bold"/>
              </a:rPr>
              <a:t>DATA MANAGEMENT ESSENTIALS</a:t>
            </a:r>
          </a:p>
        </p:txBody>
      </p:sp>
      <p:sp>
        <p:nvSpPr>
          <p:cNvPr name="TextBox 9" id="9"/>
          <p:cNvSpPr txBox="true"/>
          <p:nvPr/>
        </p:nvSpPr>
        <p:spPr>
          <a:xfrm rot="0">
            <a:off x="1800225" y="8247380"/>
            <a:ext cx="7496175" cy="477520"/>
          </a:xfrm>
          <a:prstGeom prst="rect">
            <a:avLst/>
          </a:prstGeom>
        </p:spPr>
        <p:txBody>
          <a:bodyPr anchor="t" rtlCol="false" tIns="0" lIns="0" bIns="0" rIns="0">
            <a:spAutoFit/>
          </a:bodyPr>
          <a:lstStyle/>
          <a:p>
            <a:pPr algn="ctr" marL="0" indent="0" lvl="0">
              <a:lnSpc>
                <a:spcPts val="3499"/>
              </a:lnSpc>
              <a:spcBef>
                <a:spcPct val="0"/>
              </a:spcBef>
            </a:pPr>
            <a:r>
              <a:rPr lang="en-US" b="true" sz="2799">
                <a:solidFill>
                  <a:srgbClr val="E6F1E8"/>
                </a:solidFill>
                <a:latin typeface="Codec Pro Ultra-Bold"/>
                <a:ea typeface="Codec Pro Ultra-Bold"/>
                <a:cs typeface="Codec Pro Ultra-Bold"/>
                <a:sym typeface="Codec Pro Ultra-Bold"/>
              </a:rPr>
              <a:t>Presented by [Your Name]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052518"/>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A8D5A3"/>
            </a:solidFill>
          </p:spPr>
        </p:sp>
      </p:grpSp>
      <p:sp>
        <p:nvSpPr>
          <p:cNvPr name="Freeform 5" id="5"/>
          <p:cNvSpPr/>
          <p:nvPr/>
        </p:nvSpPr>
        <p:spPr>
          <a:xfrm flipH="false" flipV="false" rot="0">
            <a:off x="2105025" y="2158401"/>
            <a:ext cx="5753100" cy="5970198"/>
          </a:xfrm>
          <a:custGeom>
            <a:avLst/>
            <a:gdLst/>
            <a:ahLst/>
            <a:cxnLst/>
            <a:rect r="r" b="b" t="t" l="l"/>
            <a:pathLst>
              <a:path h="5970198" w="5753100">
                <a:moveTo>
                  <a:pt x="0" y="0"/>
                </a:moveTo>
                <a:lnTo>
                  <a:pt x="5753100" y="0"/>
                </a:lnTo>
                <a:lnTo>
                  <a:pt x="5753100" y="5970198"/>
                </a:lnTo>
                <a:lnTo>
                  <a:pt x="0" y="59701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6" id="6"/>
          <p:cNvGrpSpPr/>
          <p:nvPr/>
        </p:nvGrpSpPr>
        <p:grpSpPr>
          <a:xfrm rot="0">
            <a:off x="9296400" y="2457450"/>
            <a:ext cx="6886575" cy="4722495"/>
            <a:chOff x="0" y="0"/>
            <a:chExt cx="9182100" cy="6296660"/>
          </a:xfrm>
        </p:grpSpPr>
        <p:sp>
          <p:nvSpPr>
            <p:cNvPr name="TextBox 7" id="7"/>
            <p:cNvSpPr txBox="true"/>
            <p:nvPr/>
          </p:nvSpPr>
          <p:spPr>
            <a:xfrm rot="0">
              <a:off x="0" y="-57150"/>
              <a:ext cx="9182100" cy="4425950"/>
            </a:xfrm>
            <a:prstGeom prst="rect">
              <a:avLst/>
            </a:prstGeom>
          </p:spPr>
          <p:txBody>
            <a:bodyPr anchor="t" rtlCol="false" tIns="0" lIns="0" bIns="0" rIns="0">
              <a:spAutoFit/>
            </a:bodyPr>
            <a:lstStyle/>
            <a:p>
              <a:pPr algn="ctr" marL="0" indent="0" lvl="0">
                <a:lnSpc>
                  <a:spcPts val="6480"/>
                </a:lnSpc>
              </a:pPr>
              <a:r>
                <a:rPr lang="en-US" b="true" sz="5400" spc="-135">
                  <a:solidFill>
                    <a:srgbClr val="A8D5A3"/>
                  </a:solidFill>
                  <a:latin typeface="Gatwick Ultra-Bold"/>
                  <a:ea typeface="Gatwick Ultra-Bold"/>
                  <a:cs typeface="Gatwick Ultra-Bold"/>
                  <a:sym typeface="Gatwick Ultra-Bold"/>
                </a:rPr>
                <a:t>Exit Quiz: Test Your Knowledge on Forms and Reports</a:t>
              </a:r>
            </a:p>
          </p:txBody>
        </p:sp>
        <p:sp>
          <p:nvSpPr>
            <p:cNvPr name="TextBox 8" id="8"/>
            <p:cNvSpPr txBox="true"/>
            <p:nvPr/>
          </p:nvSpPr>
          <p:spPr>
            <a:xfrm rot="0">
              <a:off x="0" y="4708525"/>
              <a:ext cx="9182100" cy="15881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Answer these questions to reinforce your understanding of forms and reports in DataDrop. Good luck!</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052518"/>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A8D5A3"/>
            </a:solidFill>
          </p:spPr>
        </p:sp>
      </p:grpSp>
      <p:sp>
        <p:nvSpPr>
          <p:cNvPr name="Freeform 5" id="5"/>
          <p:cNvSpPr/>
          <p:nvPr/>
        </p:nvSpPr>
        <p:spPr>
          <a:xfrm flipH="false" flipV="false" rot="0">
            <a:off x="2105025" y="2158401"/>
            <a:ext cx="5753100" cy="5970198"/>
          </a:xfrm>
          <a:custGeom>
            <a:avLst/>
            <a:gdLst/>
            <a:ahLst/>
            <a:cxnLst/>
            <a:rect r="r" b="b" t="t" l="l"/>
            <a:pathLst>
              <a:path h="5970198" w="5753100">
                <a:moveTo>
                  <a:pt x="0" y="0"/>
                </a:moveTo>
                <a:lnTo>
                  <a:pt x="5753100" y="0"/>
                </a:lnTo>
                <a:lnTo>
                  <a:pt x="5753100" y="5970198"/>
                </a:lnTo>
                <a:lnTo>
                  <a:pt x="0" y="59701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6" id="6"/>
          <p:cNvGrpSpPr/>
          <p:nvPr/>
        </p:nvGrpSpPr>
        <p:grpSpPr>
          <a:xfrm rot="0">
            <a:off x="9296400" y="2867025"/>
            <a:ext cx="6886575" cy="3903345"/>
            <a:chOff x="0" y="0"/>
            <a:chExt cx="9182100" cy="5204460"/>
          </a:xfrm>
        </p:grpSpPr>
        <p:sp>
          <p:nvSpPr>
            <p:cNvPr name="TextBox 7" id="7"/>
            <p:cNvSpPr txBox="true"/>
            <p:nvPr/>
          </p:nvSpPr>
          <p:spPr>
            <a:xfrm rot="0">
              <a:off x="0" y="-57150"/>
              <a:ext cx="9182100" cy="3333750"/>
            </a:xfrm>
            <a:prstGeom prst="rect">
              <a:avLst/>
            </a:prstGeom>
          </p:spPr>
          <p:txBody>
            <a:bodyPr anchor="t" rtlCol="false" tIns="0" lIns="0" bIns="0" rIns="0">
              <a:spAutoFit/>
            </a:bodyPr>
            <a:lstStyle/>
            <a:p>
              <a:pPr algn="ctr" marL="0" indent="0" lvl="0">
                <a:lnSpc>
                  <a:spcPts val="6480"/>
                </a:lnSpc>
              </a:pPr>
              <a:r>
                <a:rPr lang="en-US" b="true" sz="5400" spc="-135">
                  <a:solidFill>
                    <a:srgbClr val="A8D5A3"/>
                  </a:solidFill>
                  <a:latin typeface="Gatwick Ultra-Bold"/>
                  <a:ea typeface="Gatwick Ultra-Bold"/>
                  <a:cs typeface="Gatwick Ultra-Bold"/>
                  <a:sym typeface="Gatwick Ultra-Bold"/>
                </a:rPr>
                <a:t>Get ready for your next mini project!</a:t>
              </a:r>
            </a:p>
          </p:txBody>
        </p:sp>
        <p:sp>
          <p:nvSpPr>
            <p:cNvPr name="TextBox 8" id="8"/>
            <p:cNvSpPr txBox="true"/>
            <p:nvPr/>
          </p:nvSpPr>
          <p:spPr>
            <a:xfrm rot="0">
              <a:off x="0" y="3616325"/>
              <a:ext cx="9182100" cy="15881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In this project, you'll </a:t>
              </a:r>
              <a:r>
                <a:rPr lang="en-US" b="true" sz="2400">
                  <a:solidFill>
                    <a:srgbClr val="E6F1E8"/>
                  </a:solidFill>
                  <a:latin typeface="Codec Pro Bold"/>
                  <a:ea typeface="Codec Pro Bold"/>
                  <a:cs typeface="Codec Pro Bold"/>
                  <a:sym typeface="Codec Pro Bold"/>
                </a:rPr>
                <a:t>build everything from scratch</a:t>
              </a:r>
              <a:r>
                <a:rPr lang="en-US" sz="2400">
                  <a:solidFill>
                    <a:srgbClr val="E6F1E8"/>
                  </a:solidFill>
                  <a:latin typeface="Codec Pro"/>
                  <a:ea typeface="Codec Pro"/>
                  <a:cs typeface="Codec Pro"/>
                  <a:sym typeface="Codec Pro"/>
                </a:rPr>
                <a:t> using the skills you've learned in this lesson!</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052518"/>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A8D5A3"/>
            </a:solidFill>
          </p:spPr>
        </p:sp>
      </p:grpSp>
      <p:sp>
        <p:nvSpPr>
          <p:cNvPr name="Freeform 5" id="5"/>
          <p:cNvSpPr/>
          <p:nvPr/>
        </p:nvSpPr>
        <p:spPr>
          <a:xfrm flipH="false" flipV="false" rot="0">
            <a:off x="2105025" y="2158401"/>
            <a:ext cx="5753100" cy="5970198"/>
          </a:xfrm>
          <a:custGeom>
            <a:avLst/>
            <a:gdLst/>
            <a:ahLst/>
            <a:cxnLst/>
            <a:rect r="r" b="b" t="t" l="l"/>
            <a:pathLst>
              <a:path h="5970198" w="5753100">
                <a:moveTo>
                  <a:pt x="0" y="0"/>
                </a:moveTo>
                <a:lnTo>
                  <a:pt x="5753100" y="0"/>
                </a:lnTo>
                <a:lnTo>
                  <a:pt x="5753100" y="5970198"/>
                </a:lnTo>
                <a:lnTo>
                  <a:pt x="0" y="59701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6" id="6"/>
          <p:cNvGrpSpPr/>
          <p:nvPr/>
        </p:nvGrpSpPr>
        <p:grpSpPr>
          <a:xfrm rot="0">
            <a:off x="9296400" y="2457450"/>
            <a:ext cx="6886575" cy="4722495"/>
            <a:chOff x="0" y="0"/>
            <a:chExt cx="9182100" cy="6296660"/>
          </a:xfrm>
        </p:grpSpPr>
        <p:sp>
          <p:nvSpPr>
            <p:cNvPr name="TextBox 7" id="7"/>
            <p:cNvSpPr txBox="true"/>
            <p:nvPr/>
          </p:nvSpPr>
          <p:spPr>
            <a:xfrm rot="0">
              <a:off x="0" y="-57150"/>
              <a:ext cx="9182100" cy="4425950"/>
            </a:xfrm>
            <a:prstGeom prst="rect">
              <a:avLst/>
            </a:prstGeom>
          </p:spPr>
          <p:txBody>
            <a:bodyPr anchor="t" rtlCol="false" tIns="0" lIns="0" bIns="0" rIns="0">
              <a:spAutoFit/>
            </a:bodyPr>
            <a:lstStyle/>
            <a:p>
              <a:pPr algn="ctr" marL="0" indent="0" lvl="0">
                <a:lnSpc>
                  <a:spcPts val="6480"/>
                </a:lnSpc>
              </a:pPr>
              <a:r>
                <a:rPr lang="en-US" b="true" sz="5400" spc="-135">
                  <a:solidFill>
                    <a:srgbClr val="A8D5A3"/>
                  </a:solidFill>
                  <a:latin typeface="Gatwick Ultra-Bold"/>
                  <a:ea typeface="Gatwick Ultra-Bold"/>
                  <a:cs typeface="Gatwick Ultra-Bold"/>
                  <a:sym typeface="Gatwick Ultra-Bold"/>
                </a:rPr>
                <a:t>Learning Objectives for DataDrop Lesson 5</a:t>
              </a:r>
            </a:p>
          </p:txBody>
        </p:sp>
        <p:sp>
          <p:nvSpPr>
            <p:cNvPr name="TextBox 8" id="8"/>
            <p:cNvSpPr txBox="true"/>
            <p:nvPr/>
          </p:nvSpPr>
          <p:spPr>
            <a:xfrm rot="0">
              <a:off x="0" y="4708525"/>
              <a:ext cx="9182100" cy="15881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By the end of this lesson, you will be able to explain forms, create and customise them, and generate reports.</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052518"/>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3B6B46"/>
            </a:solidFill>
          </p:spPr>
        </p:sp>
      </p:grpSp>
      <p:grpSp>
        <p:nvGrpSpPr>
          <p:cNvPr name="Group 5" id="5"/>
          <p:cNvGrpSpPr/>
          <p:nvPr/>
        </p:nvGrpSpPr>
        <p:grpSpPr>
          <a:xfrm rot="0">
            <a:off x="1800225" y="3352800"/>
            <a:ext cx="4619625" cy="3231344"/>
            <a:chOff x="0" y="0"/>
            <a:chExt cx="650279" cy="454859"/>
          </a:xfrm>
        </p:grpSpPr>
        <p:sp>
          <p:nvSpPr>
            <p:cNvPr name="Freeform 6" id="6"/>
            <p:cNvSpPr/>
            <p:nvPr/>
          </p:nvSpPr>
          <p:spPr>
            <a:xfrm flipH="false" flipV="false" rot="0">
              <a:off x="0" y="0"/>
              <a:ext cx="650279" cy="454859"/>
            </a:xfrm>
            <a:custGeom>
              <a:avLst/>
              <a:gdLst/>
              <a:ahLst/>
              <a:cxnLst/>
              <a:rect r="r" b="b" t="t" l="l"/>
              <a:pathLst>
                <a:path h="454859" w="650279">
                  <a:moveTo>
                    <a:pt x="83794" y="0"/>
                  </a:moveTo>
                  <a:lnTo>
                    <a:pt x="566485" y="0"/>
                  </a:lnTo>
                  <a:cubicBezTo>
                    <a:pt x="588709" y="0"/>
                    <a:pt x="610022" y="8828"/>
                    <a:pt x="625737" y="24543"/>
                  </a:cubicBezTo>
                  <a:cubicBezTo>
                    <a:pt x="641451" y="40257"/>
                    <a:pt x="650279" y="61570"/>
                    <a:pt x="650279" y="83794"/>
                  </a:cubicBezTo>
                  <a:lnTo>
                    <a:pt x="650279" y="371065"/>
                  </a:lnTo>
                  <a:cubicBezTo>
                    <a:pt x="650279" y="393288"/>
                    <a:pt x="641451" y="414602"/>
                    <a:pt x="625737" y="430316"/>
                  </a:cubicBezTo>
                  <a:cubicBezTo>
                    <a:pt x="610022" y="446030"/>
                    <a:pt x="588709" y="454859"/>
                    <a:pt x="566485" y="454859"/>
                  </a:cubicBezTo>
                  <a:lnTo>
                    <a:pt x="83794" y="454859"/>
                  </a:lnTo>
                  <a:cubicBezTo>
                    <a:pt x="61570" y="454859"/>
                    <a:pt x="40257" y="446030"/>
                    <a:pt x="24543" y="430316"/>
                  </a:cubicBezTo>
                  <a:cubicBezTo>
                    <a:pt x="8828" y="414602"/>
                    <a:pt x="0" y="393288"/>
                    <a:pt x="0" y="371065"/>
                  </a:cubicBezTo>
                  <a:lnTo>
                    <a:pt x="0" y="83794"/>
                  </a:lnTo>
                  <a:cubicBezTo>
                    <a:pt x="0" y="61570"/>
                    <a:pt x="8828" y="40257"/>
                    <a:pt x="24543" y="24543"/>
                  </a:cubicBezTo>
                  <a:cubicBezTo>
                    <a:pt x="40257" y="8828"/>
                    <a:pt x="61570" y="0"/>
                    <a:pt x="83794" y="0"/>
                  </a:cubicBezTo>
                  <a:close/>
                </a:path>
              </a:pathLst>
            </a:custGeom>
            <a:blipFill>
              <a:blip r:embed="rId2"/>
              <a:stretch>
                <a:fillRect l="-232" t="0" r="-232" b="0"/>
              </a:stretch>
            </a:blipFill>
            <a:ln w="38100" cap="rnd">
              <a:solidFill>
                <a:srgbClr val="000000"/>
              </a:solidFill>
              <a:prstDash val="solid"/>
              <a:round/>
            </a:ln>
          </p:spPr>
        </p:sp>
      </p:grpSp>
      <p:grpSp>
        <p:nvGrpSpPr>
          <p:cNvPr name="Group 7" id="7"/>
          <p:cNvGrpSpPr/>
          <p:nvPr/>
        </p:nvGrpSpPr>
        <p:grpSpPr>
          <a:xfrm rot="0">
            <a:off x="6834188" y="3352800"/>
            <a:ext cx="4619625" cy="3231344"/>
            <a:chOff x="0" y="0"/>
            <a:chExt cx="650279" cy="454859"/>
          </a:xfrm>
        </p:grpSpPr>
        <p:sp>
          <p:nvSpPr>
            <p:cNvPr name="Freeform 8" id="8"/>
            <p:cNvSpPr/>
            <p:nvPr/>
          </p:nvSpPr>
          <p:spPr>
            <a:xfrm flipH="false" flipV="false" rot="0">
              <a:off x="0" y="0"/>
              <a:ext cx="650279" cy="454859"/>
            </a:xfrm>
            <a:custGeom>
              <a:avLst/>
              <a:gdLst/>
              <a:ahLst/>
              <a:cxnLst/>
              <a:rect r="r" b="b" t="t" l="l"/>
              <a:pathLst>
                <a:path h="454859" w="650279">
                  <a:moveTo>
                    <a:pt x="83794" y="0"/>
                  </a:moveTo>
                  <a:lnTo>
                    <a:pt x="566485" y="0"/>
                  </a:lnTo>
                  <a:cubicBezTo>
                    <a:pt x="588709" y="0"/>
                    <a:pt x="610022" y="8828"/>
                    <a:pt x="625737" y="24543"/>
                  </a:cubicBezTo>
                  <a:cubicBezTo>
                    <a:pt x="641451" y="40257"/>
                    <a:pt x="650279" y="61570"/>
                    <a:pt x="650279" y="83794"/>
                  </a:cubicBezTo>
                  <a:lnTo>
                    <a:pt x="650279" y="371065"/>
                  </a:lnTo>
                  <a:cubicBezTo>
                    <a:pt x="650279" y="393288"/>
                    <a:pt x="641451" y="414602"/>
                    <a:pt x="625737" y="430316"/>
                  </a:cubicBezTo>
                  <a:cubicBezTo>
                    <a:pt x="610022" y="446030"/>
                    <a:pt x="588709" y="454859"/>
                    <a:pt x="566485" y="454859"/>
                  </a:cubicBezTo>
                  <a:lnTo>
                    <a:pt x="83794" y="454859"/>
                  </a:lnTo>
                  <a:cubicBezTo>
                    <a:pt x="61570" y="454859"/>
                    <a:pt x="40257" y="446030"/>
                    <a:pt x="24543" y="430316"/>
                  </a:cubicBezTo>
                  <a:cubicBezTo>
                    <a:pt x="8828" y="414602"/>
                    <a:pt x="0" y="393288"/>
                    <a:pt x="0" y="371065"/>
                  </a:cubicBezTo>
                  <a:lnTo>
                    <a:pt x="0" y="83794"/>
                  </a:lnTo>
                  <a:cubicBezTo>
                    <a:pt x="0" y="61570"/>
                    <a:pt x="8828" y="40257"/>
                    <a:pt x="24543" y="24543"/>
                  </a:cubicBezTo>
                  <a:cubicBezTo>
                    <a:pt x="40257" y="8828"/>
                    <a:pt x="61570" y="0"/>
                    <a:pt x="83794" y="0"/>
                  </a:cubicBezTo>
                  <a:close/>
                </a:path>
              </a:pathLst>
            </a:custGeom>
            <a:blipFill>
              <a:blip r:embed="rId3"/>
              <a:stretch>
                <a:fillRect l="-232" t="0" r="-232" b="0"/>
              </a:stretch>
            </a:blipFill>
            <a:ln w="38100" cap="rnd">
              <a:solidFill>
                <a:srgbClr val="000000"/>
              </a:solidFill>
              <a:prstDash val="solid"/>
              <a:round/>
            </a:ln>
          </p:spPr>
        </p:sp>
      </p:grpSp>
      <p:grpSp>
        <p:nvGrpSpPr>
          <p:cNvPr name="Group 9" id="9"/>
          <p:cNvGrpSpPr/>
          <p:nvPr/>
        </p:nvGrpSpPr>
        <p:grpSpPr>
          <a:xfrm rot="0">
            <a:off x="11865501" y="3352800"/>
            <a:ext cx="4623063" cy="3231344"/>
            <a:chOff x="0" y="0"/>
            <a:chExt cx="650763" cy="454859"/>
          </a:xfrm>
        </p:grpSpPr>
        <p:sp>
          <p:nvSpPr>
            <p:cNvPr name="Freeform 10" id="10"/>
            <p:cNvSpPr/>
            <p:nvPr/>
          </p:nvSpPr>
          <p:spPr>
            <a:xfrm flipH="false" flipV="false" rot="0">
              <a:off x="0" y="0"/>
              <a:ext cx="650763" cy="454859"/>
            </a:xfrm>
            <a:custGeom>
              <a:avLst/>
              <a:gdLst/>
              <a:ahLst/>
              <a:cxnLst/>
              <a:rect r="r" b="b" t="t" l="l"/>
              <a:pathLst>
                <a:path h="454859" w="650763">
                  <a:moveTo>
                    <a:pt x="83732" y="0"/>
                  </a:moveTo>
                  <a:lnTo>
                    <a:pt x="567032" y="0"/>
                  </a:lnTo>
                  <a:cubicBezTo>
                    <a:pt x="589239" y="0"/>
                    <a:pt x="610536" y="8822"/>
                    <a:pt x="626239" y="24524"/>
                  </a:cubicBezTo>
                  <a:cubicBezTo>
                    <a:pt x="641941" y="40227"/>
                    <a:pt x="650763" y="61525"/>
                    <a:pt x="650763" y="83732"/>
                  </a:cubicBezTo>
                  <a:lnTo>
                    <a:pt x="650763" y="371127"/>
                  </a:lnTo>
                  <a:cubicBezTo>
                    <a:pt x="650763" y="393334"/>
                    <a:pt x="641941" y="414631"/>
                    <a:pt x="626239" y="430334"/>
                  </a:cubicBezTo>
                  <a:cubicBezTo>
                    <a:pt x="610536" y="446037"/>
                    <a:pt x="589239" y="454859"/>
                    <a:pt x="567032" y="454859"/>
                  </a:cubicBezTo>
                  <a:lnTo>
                    <a:pt x="83732" y="454859"/>
                  </a:lnTo>
                  <a:cubicBezTo>
                    <a:pt x="61525" y="454859"/>
                    <a:pt x="40227" y="446037"/>
                    <a:pt x="24524" y="430334"/>
                  </a:cubicBezTo>
                  <a:cubicBezTo>
                    <a:pt x="8822" y="414631"/>
                    <a:pt x="0" y="393334"/>
                    <a:pt x="0" y="371127"/>
                  </a:cubicBezTo>
                  <a:lnTo>
                    <a:pt x="0" y="83732"/>
                  </a:lnTo>
                  <a:cubicBezTo>
                    <a:pt x="0" y="61525"/>
                    <a:pt x="8822" y="40227"/>
                    <a:pt x="24524" y="24524"/>
                  </a:cubicBezTo>
                  <a:cubicBezTo>
                    <a:pt x="40227" y="8822"/>
                    <a:pt x="61525" y="0"/>
                    <a:pt x="83732" y="0"/>
                  </a:cubicBezTo>
                  <a:close/>
                </a:path>
              </a:pathLst>
            </a:custGeom>
            <a:blipFill>
              <a:blip r:embed="rId4"/>
              <a:stretch>
                <a:fillRect l="-194" t="0" r="-194" b="0"/>
              </a:stretch>
            </a:blipFill>
            <a:ln w="38100" cap="rnd">
              <a:solidFill>
                <a:srgbClr val="000000"/>
              </a:solidFill>
              <a:prstDash val="solid"/>
              <a:round/>
            </a:ln>
          </p:spPr>
        </p:sp>
      </p:grpSp>
      <p:grpSp>
        <p:nvGrpSpPr>
          <p:cNvPr name="Group 11" id="11"/>
          <p:cNvGrpSpPr/>
          <p:nvPr/>
        </p:nvGrpSpPr>
        <p:grpSpPr>
          <a:xfrm rot="0">
            <a:off x="1800225" y="6934200"/>
            <a:ext cx="4619625" cy="1196340"/>
            <a:chOff x="0" y="0"/>
            <a:chExt cx="6159500" cy="1595120"/>
          </a:xfrm>
        </p:grpSpPr>
        <p:sp>
          <p:nvSpPr>
            <p:cNvPr name="TextBox 12" id="12"/>
            <p:cNvSpPr txBox="true"/>
            <p:nvPr/>
          </p:nvSpPr>
          <p:spPr>
            <a:xfrm rot="0">
              <a:off x="0" y="527685"/>
              <a:ext cx="6159500" cy="10674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Datasheet views look like </a:t>
              </a:r>
              <a:r>
                <a:rPr lang="en-US" b="true" sz="2400">
                  <a:solidFill>
                    <a:srgbClr val="E6F1E8"/>
                  </a:solidFill>
                  <a:latin typeface="Codec Pro Bold"/>
                  <a:ea typeface="Codec Pro Bold"/>
                  <a:cs typeface="Codec Pro Bold"/>
                  <a:sym typeface="Codec Pro Bold"/>
                </a:rPr>
                <a:t>jumbled spreadsheets</a:t>
              </a:r>
              <a:r>
                <a:rPr lang="en-US" sz="2400">
                  <a:solidFill>
                    <a:srgbClr val="E6F1E8"/>
                  </a:solidFill>
                  <a:latin typeface="Codec Pro"/>
                  <a:ea typeface="Codec Pro"/>
                  <a:cs typeface="Codec Pro"/>
                  <a:sym typeface="Codec Pro"/>
                </a:rPr>
                <a:t>.</a:t>
              </a:r>
            </a:p>
          </p:txBody>
        </p:sp>
        <p:sp>
          <p:nvSpPr>
            <p:cNvPr name="TextBox 13" id="13"/>
            <p:cNvSpPr txBox="true"/>
            <p:nvPr/>
          </p:nvSpPr>
          <p:spPr>
            <a:xfrm rot="0">
              <a:off x="0" y="-66675"/>
              <a:ext cx="6159500" cy="559435"/>
            </a:xfrm>
            <a:prstGeom prst="rect">
              <a:avLst/>
            </a:prstGeom>
          </p:spPr>
          <p:txBody>
            <a:bodyPr anchor="t" rtlCol="false" tIns="0" lIns="0" bIns="0" rIns="0">
              <a:spAutoFit/>
            </a:bodyPr>
            <a:lstStyle/>
            <a:p>
              <a:pPr algn="ctr" marL="0" indent="0" lvl="0">
                <a:lnSpc>
                  <a:spcPts val="3120"/>
                </a:lnSpc>
              </a:pPr>
              <a:r>
                <a:rPr lang="en-US" b="true" sz="2400">
                  <a:solidFill>
                    <a:srgbClr val="A8D5A3"/>
                  </a:solidFill>
                  <a:latin typeface="Codec Pro Ultra-Bold"/>
                  <a:ea typeface="Codec Pro Ultra-Bold"/>
                  <a:cs typeface="Codec Pro Ultra-Bold"/>
                  <a:sym typeface="Codec Pro Ultra-Bold"/>
                </a:rPr>
                <a:t>Confusing</a:t>
              </a:r>
            </a:p>
          </p:txBody>
        </p:sp>
      </p:grpSp>
      <p:grpSp>
        <p:nvGrpSpPr>
          <p:cNvPr name="Group 14" id="14"/>
          <p:cNvGrpSpPr/>
          <p:nvPr/>
        </p:nvGrpSpPr>
        <p:grpSpPr>
          <a:xfrm rot="0">
            <a:off x="6834188" y="6934200"/>
            <a:ext cx="4479254" cy="1196340"/>
            <a:chOff x="0" y="0"/>
            <a:chExt cx="5972338" cy="1595120"/>
          </a:xfrm>
        </p:grpSpPr>
        <p:sp>
          <p:nvSpPr>
            <p:cNvPr name="TextBox 15" id="15"/>
            <p:cNvSpPr txBox="true"/>
            <p:nvPr/>
          </p:nvSpPr>
          <p:spPr>
            <a:xfrm rot="0">
              <a:off x="0" y="527685"/>
              <a:ext cx="5972338" cy="10674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It's </a:t>
              </a:r>
              <a:r>
                <a:rPr lang="en-US" b="true" sz="2400">
                  <a:solidFill>
                    <a:srgbClr val="E6F1E8"/>
                  </a:solidFill>
                  <a:latin typeface="Codec Pro Bold"/>
                  <a:ea typeface="Codec Pro Bold"/>
                  <a:cs typeface="Codec Pro Bold"/>
                  <a:sym typeface="Codec Pro Bold"/>
                </a:rPr>
                <a:t>easy to delete</a:t>
              </a:r>
              <a:r>
                <a:rPr lang="en-US" sz="2400">
                  <a:solidFill>
                    <a:srgbClr val="E6F1E8"/>
                  </a:solidFill>
                  <a:latin typeface="Codec Pro"/>
                  <a:ea typeface="Codec Pro"/>
                  <a:cs typeface="Codec Pro"/>
                  <a:sym typeface="Codec Pro"/>
                </a:rPr>
                <a:t> important data by mistake.</a:t>
              </a:r>
            </a:p>
          </p:txBody>
        </p:sp>
        <p:sp>
          <p:nvSpPr>
            <p:cNvPr name="TextBox 16" id="16"/>
            <p:cNvSpPr txBox="true"/>
            <p:nvPr/>
          </p:nvSpPr>
          <p:spPr>
            <a:xfrm rot="0">
              <a:off x="0" y="-66675"/>
              <a:ext cx="5972338" cy="559435"/>
            </a:xfrm>
            <a:prstGeom prst="rect">
              <a:avLst/>
            </a:prstGeom>
          </p:spPr>
          <p:txBody>
            <a:bodyPr anchor="t" rtlCol="false" tIns="0" lIns="0" bIns="0" rIns="0">
              <a:spAutoFit/>
            </a:bodyPr>
            <a:lstStyle/>
            <a:p>
              <a:pPr algn="ctr" marL="0" indent="0" lvl="0">
                <a:lnSpc>
                  <a:spcPts val="3120"/>
                </a:lnSpc>
              </a:pPr>
              <a:r>
                <a:rPr lang="en-US" b="true" sz="2400">
                  <a:solidFill>
                    <a:srgbClr val="A8D5A3"/>
                  </a:solidFill>
                  <a:latin typeface="Codec Pro Ultra-Bold"/>
                  <a:ea typeface="Codec Pro Ultra-Bold"/>
                  <a:cs typeface="Codec Pro Ultra-Bold"/>
                  <a:sym typeface="Codec Pro Ultra-Bold"/>
                </a:rPr>
                <a:t>Deletion</a:t>
              </a:r>
            </a:p>
          </p:txBody>
        </p:sp>
      </p:grpSp>
      <p:grpSp>
        <p:nvGrpSpPr>
          <p:cNvPr name="Group 17" id="17"/>
          <p:cNvGrpSpPr/>
          <p:nvPr/>
        </p:nvGrpSpPr>
        <p:grpSpPr>
          <a:xfrm rot="0">
            <a:off x="11868150" y="6934200"/>
            <a:ext cx="4620413" cy="1196340"/>
            <a:chOff x="0" y="0"/>
            <a:chExt cx="6160551" cy="1595120"/>
          </a:xfrm>
        </p:grpSpPr>
        <p:sp>
          <p:nvSpPr>
            <p:cNvPr name="TextBox 18" id="18"/>
            <p:cNvSpPr txBox="true"/>
            <p:nvPr/>
          </p:nvSpPr>
          <p:spPr>
            <a:xfrm rot="0">
              <a:off x="0" y="527685"/>
              <a:ext cx="6160551" cy="10674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Too many fields can feel </a:t>
              </a:r>
              <a:r>
                <a:rPr lang="en-US" b="true" sz="2400">
                  <a:solidFill>
                    <a:srgbClr val="E6F1E8"/>
                  </a:solidFill>
                  <a:latin typeface="Codec Pro Bold"/>
                  <a:ea typeface="Codec Pro Bold"/>
                  <a:cs typeface="Codec Pro Bold"/>
                  <a:sym typeface="Codec Pro Bold"/>
                </a:rPr>
                <a:t>overwhelming for users</a:t>
              </a:r>
              <a:r>
                <a:rPr lang="en-US" sz="2400">
                  <a:solidFill>
                    <a:srgbClr val="E6F1E8"/>
                  </a:solidFill>
                  <a:latin typeface="Codec Pro"/>
                  <a:ea typeface="Codec Pro"/>
                  <a:cs typeface="Codec Pro"/>
                  <a:sym typeface="Codec Pro"/>
                </a:rPr>
                <a:t>.</a:t>
              </a:r>
            </a:p>
          </p:txBody>
        </p:sp>
        <p:sp>
          <p:nvSpPr>
            <p:cNvPr name="TextBox 19" id="19"/>
            <p:cNvSpPr txBox="true"/>
            <p:nvPr/>
          </p:nvSpPr>
          <p:spPr>
            <a:xfrm rot="0">
              <a:off x="0" y="-66675"/>
              <a:ext cx="6160551" cy="559435"/>
            </a:xfrm>
            <a:prstGeom prst="rect">
              <a:avLst/>
            </a:prstGeom>
          </p:spPr>
          <p:txBody>
            <a:bodyPr anchor="t" rtlCol="false" tIns="0" lIns="0" bIns="0" rIns="0">
              <a:spAutoFit/>
            </a:bodyPr>
            <a:lstStyle/>
            <a:p>
              <a:pPr algn="ctr" marL="0" indent="0" lvl="0">
                <a:lnSpc>
                  <a:spcPts val="3120"/>
                </a:lnSpc>
              </a:pPr>
              <a:r>
                <a:rPr lang="en-US" b="true" sz="2400">
                  <a:solidFill>
                    <a:srgbClr val="A8D5A3"/>
                  </a:solidFill>
                  <a:latin typeface="Codec Pro Ultra-Bold"/>
                  <a:ea typeface="Codec Pro Ultra-Bold"/>
                  <a:cs typeface="Codec Pro Ultra-Bold"/>
                  <a:sym typeface="Codec Pro Ultra-Bold"/>
                </a:rPr>
                <a:t>Overwhelming</a:t>
              </a:r>
            </a:p>
          </p:txBody>
        </p:sp>
      </p:grpSp>
      <p:sp>
        <p:nvSpPr>
          <p:cNvPr name="TextBox 20" id="20"/>
          <p:cNvSpPr txBox="true"/>
          <p:nvPr/>
        </p:nvSpPr>
        <p:spPr>
          <a:xfrm rot="0">
            <a:off x="2105025" y="1509712"/>
            <a:ext cx="14077950" cy="866775"/>
          </a:xfrm>
          <a:prstGeom prst="rect">
            <a:avLst/>
          </a:prstGeom>
        </p:spPr>
        <p:txBody>
          <a:bodyPr anchor="t" rtlCol="false" tIns="0" lIns="0" bIns="0" rIns="0">
            <a:spAutoFit/>
          </a:bodyPr>
          <a:lstStyle/>
          <a:p>
            <a:pPr algn="ctr" marL="0" indent="0" lvl="0">
              <a:lnSpc>
                <a:spcPts val="6398"/>
              </a:lnSpc>
            </a:pPr>
            <a:r>
              <a:rPr lang="en-US" b="true" sz="5332" spc="-133">
                <a:solidFill>
                  <a:srgbClr val="A8D5A3"/>
                </a:solidFill>
                <a:latin typeface="Gatwick Ultra-Bold"/>
                <a:ea typeface="Gatwick Ultra-Bold"/>
                <a:cs typeface="Gatwick Ultra-Bold"/>
                <a:sym typeface="Gatwick Ultra-Bold"/>
              </a:rPr>
              <a:t>The Problem with Datasheet View</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052518"/>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3B6B46"/>
            </a:solidFill>
          </p:spPr>
        </p:sp>
      </p:grpSp>
      <p:grpSp>
        <p:nvGrpSpPr>
          <p:cNvPr name="Group 5" id="5"/>
          <p:cNvGrpSpPr/>
          <p:nvPr/>
        </p:nvGrpSpPr>
        <p:grpSpPr>
          <a:xfrm rot="0">
            <a:off x="1800225" y="3352800"/>
            <a:ext cx="4619625" cy="3231344"/>
            <a:chOff x="0" y="0"/>
            <a:chExt cx="650279" cy="454859"/>
          </a:xfrm>
        </p:grpSpPr>
        <p:sp>
          <p:nvSpPr>
            <p:cNvPr name="Freeform 6" id="6"/>
            <p:cNvSpPr/>
            <p:nvPr/>
          </p:nvSpPr>
          <p:spPr>
            <a:xfrm flipH="false" flipV="false" rot="0">
              <a:off x="0" y="0"/>
              <a:ext cx="650279" cy="454859"/>
            </a:xfrm>
            <a:custGeom>
              <a:avLst/>
              <a:gdLst/>
              <a:ahLst/>
              <a:cxnLst/>
              <a:rect r="r" b="b" t="t" l="l"/>
              <a:pathLst>
                <a:path h="454859" w="650279">
                  <a:moveTo>
                    <a:pt x="83794" y="0"/>
                  </a:moveTo>
                  <a:lnTo>
                    <a:pt x="566485" y="0"/>
                  </a:lnTo>
                  <a:cubicBezTo>
                    <a:pt x="588709" y="0"/>
                    <a:pt x="610022" y="8828"/>
                    <a:pt x="625737" y="24543"/>
                  </a:cubicBezTo>
                  <a:cubicBezTo>
                    <a:pt x="641451" y="40257"/>
                    <a:pt x="650279" y="61570"/>
                    <a:pt x="650279" y="83794"/>
                  </a:cubicBezTo>
                  <a:lnTo>
                    <a:pt x="650279" y="371065"/>
                  </a:lnTo>
                  <a:cubicBezTo>
                    <a:pt x="650279" y="393288"/>
                    <a:pt x="641451" y="414602"/>
                    <a:pt x="625737" y="430316"/>
                  </a:cubicBezTo>
                  <a:cubicBezTo>
                    <a:pt x="610022" y="446030"/>
                    <a:pt x="588709" y="454859"/>
                    <a:pt x="566485" y="454859"/>
                  </a:cubicBezTo>
                  <a:lnTo>
                    <a:pt x="83794" y="454859"/>
                  </a:lnTo>
                  <a:cubicBezTo>
                    <a:pt x="61570" y="454859"/>
                    <a:pt x="40257" y="446030"/>
                    <a:pt x="24543" y="430316"/>
                  </a:cubicBezTo>
                  <a:cubicBezTo>
                    <a:pt x="8828" y="414602"/>
                    <a:pt x="0" y="393288"/>
                    <a:pt x="0" y="371065"/>
                  </a:cubicBezTo>
                  <a:lnTo>
                    <a:pt x="0" y="83794"/>
                  </a:lnTo>
                  <a:cubicBezTo>
                    <a:pt x="0" y="61570"/>
                    <a:pt x="8828" y="40257"/>
                    <a:pt x="24543" y="24543"/>
                  </a:cubicBezTo>
                  <a:cubicBezTo>
                    <a:pt x="40257" y="8828"/>
                    <a:pt x="61570" y="0"/>
                    <a:pt x="83794" y="0"/>
                  </a:cubicBezTo>
                  <a:close/>
                </a:path>
              </a:pathLst>
            </a:custGeom>
            <a:blipFill>
              <a:blip r:embed="rId2"/>
              <a:stretch>
                <a:fillRect l="-232" t="0" r="-232" b="0"/>
              </a:stretch>
            </a:blipFill>
            <a:ln w="38100" cap="rnd">
              <a:solidFill>
                <a:srgbClr val="000000"/>
              </a:solidFill>
              <a:prstDash val="solid"/>
              <a:round/>
            </a:ln>
          </p:spPr>
        </p:sp>
      </p:grpSp>
      <p:grpSp>
        <p:nvGrpSpPr>
          <p:cNvPr name="Group 7" id="7"/>
          <p:cNvGrpSpPr/>
          <p:nvPr/>
        </p:nvGrpSpPr>
        <p:grpSpPr>
          <a:xfrm rot="0">
            <a:off x="6834188" y="3352800"/>
            <a:ext cx="4619625" cy="3231344"/>
            <a:chOff x="0" y="0"/>
            <a:chExt cx="650279" cy="454859"/>
          </a:xfrm>
        </p:grpSpPr>
        <p:sp>
          <p:nvSpPr>
            <p:cNvPr name="Freeform 8" id="8"/>
            <p:cNvSpPr/>
            <p:nvPr/>
          </p:nvSpPr>
          <p:spPr>
            <a:xfrm flipH="false" flipV="false" rot="0">
              <a:off x="0" y="0"/>
              <a:ext cx="650279" cy="454859"/>
            </a:xfrm>
            <a:custGeom>
              <a:avLst/>
              <a:gdLst/>
              <a:ahLst/>
              <a:cxnLst/>
              <a:rect r="r" b="b" t="t" l="l"/>
              <a:pathLst>
                <a:path h="454859" w="650279">
                  <a:moveTo>
                    <a:pt x="83794" y="0"/>
                  </a:moveTo>
                  <a:lnTo>
                    <a:pt x="566485" y="0"/>
                  </a:lnTo>
                  <a:cubicBezTo>
                    <a:pt x="588709" y="0"/>
                    <a:pt x="610022" y="8828"/>
                    <a:pt x="625737" y="24543"/>
                  </a:cubicBezTo>
                  <a:cubicBezTo>
                    <a:pt x="641451" y="40257"/>
                    <a:pt x="650279" y="61570"/>
                    <a:pt x="650279" y="83794"/>
                  </a:cubicBezTo>
                  <a:lnTo>
                    <a:pt x="650279" y="371065"/>
                  </a:lnTo>
                  <a:cubicBezTo>
                    <a:pt x="650279" y="393288"/>
                    <a:pt x="641451" y="414602"/>
                    <a:pt x="625737" y="430316"/>
                  </a:cubicBezTo>
                  <a:cubicBezTo>
                    <a:pt x="610022" y="446030"/>
                    <a:pt x="588709" y="454859"/>
                    <a:pt x="566485" y="454859"/>
                  </a:cubicBezTo>
                  <a:lnTo>
                    <a:pt x="83794" y="454859"/>
                  </a:lnTo>
                  <a:cubicBezTo>
                    <a:pt x="61570" y="454859"/>
                    <a:pt x="40257" y="446030"/>
                    <a:pt x="24543" y="430316"/>
                  </a:cubicBezTo>
                  <a:cubicBezTo>
                    <a:pt x="8828" y="414602"/>
                    <a:pt x="0" y="393288"/>
                    <a:pt x="0" y="371065"/>
                  </a:cubicBezTo>
                  <a:lnTo>
                    <a:pt x="0" y="83794"/>
                  </a:lnTo>
                  <a:cubicBezTo>
                    <a:pt x="0" y="61570"/>
                    <a:pt x="8828" y="40257"/>
                    <a:pt x="24543" y="24543"/>
                  </a:cubicBezTo>
                  <a:cubicBezTo>
                    <a:pt x="40257" y="8828"/>
                    <a:pt x="61570" y="0"/>
                    <a:pt x="83794" y="0"/>
                  </a:cubicBezTo>
                  <a:close/>
                </a:path>
              </a:pathLst>
            </a:custGeom>
            <a:blipFill>
              <a:blip r:embed="rId3"/>
              <a:stretch>
                <a:fillRect l="-232" t="0" r="-232" b="0"/>
              </a:stretch>
            </a:blipFill>
            <a:ln w="38100" cap="rnd">
              <a:solidFill>
                <a:srgbClr val="000000"/>
              </a:solidFill>
              <a:prstDash val="solid"/>
              <a:round/>
            </a:ln>
          </p:spPr>
        </p:sp>
      </p:grpSp>
      <p:grpSp>
        <p:nvGrpSpPr>
          <p:cNvPr name="Group 9" id="9"/>
          <p:cNvGrpSpPr/>
          <p:nvPr/>
        </p:nvGrpSpPr>
        <p:grpSpPr>
          <a:xfrm rot="0">
            <a:off x="11865501" y="3352800"/>
            <a:ext cx="4623063" cy="3231344"/>
            <a:chOff x="0" y="0"/>
            <a:chExt cx="650763" cy="454859"/>
          </a:xfrm>
        </p:grpSpPr>
        <p:sp>
          <p:nvSpPr>
            <p:cNvPr name="Freeform 10" id="10"/>
            <p:cNvSpPr/>
            <p:nvPr/>
          </p:nvSpPr>
          <p:spPr>
            <a:xfrm flipH="false" flipV="false" rot="0">
              <a:off x="0" y="0"/>
              <a:ext cx="650763" cy="454859"/>
            </a:xfrm>
            <a:custGeom>
              <a:avLst/>
              <a:gdLst/>
              <a:ahLst/>
              <a:cxnLst/>
              <a:rect r="r" b="b" t="t" l="l"/>
              <a:pathLst>
                <a:path h="454859" w="650763">
                  <a:moveTo>
                    <a:pt x="83732" y="0"/>
                  </a:moveTo>
                  <a:lnTo>
                    <a:pt x="567032" y="0"/>
                  </a:lnTo>
                  <a:cubicBezTo>
                    <a:pt x="589239" y="0"/>
                    <a:pt x="610536" y="8822"/>
                    <a:pt x="626239" y="24524"/>
                  </a:cubicBezTo>
                  <a:cubicBezTo>
                    <a:pt x="641941" y="40227"/>
                    <a:pt x="650763" y="61525"/>
                    <a:pt x="650763" y="83732"/>
                  </a:cubicBezTo>
                  <a:lnTo>
                    <a:pt x="650763" y="371127"/>
                  </a:lnTo>
                  <a:cubicBezTo>
                    <a:pt x="650763" y="393334"/>
                    <a:pt x="641941" y="414631"/>
                    <a:pt x="626239" y="430334"/>
                  </a:cubicBezTo>
                  <a:cubicBezTo>
                    <a:pt x="610536" y="446037"/>
                    <a:pt x="589239" y="454859"/>
                    <a:pt x="567032" y="454859"/>
                  </a:cubicBezTo>
                  <a:lnTo>
                    <a:pt x="83732" y="454859"/>
                  </a:lnTo>
                  <a:cubicBezTo>
                    <a:pt x="61525" y="454859"/>
                    <a:pt x="40227" y="446037"/>
                    <a:pt x="24524" y="430334"/>
                  </a:cubicBezTo>
                  <a:cubicBezTo>
                    <a:pt x="8822" y="414631"/>
                    <a:pt x="0" y="393334"/>
                    <a:pt x="0" y="371127"/>
                  </a:cubicBezTo>
                  <a:lnTo>
                    <a:pt x="0" y="83732"/>
                  </a:lnTo>
                  <a:cubicBezTo>
                    <a:pt x="0" y="61525"/>
                    <a:pt x="8822" y="40227"/>
                    <a:pt x="24524" y="24524"/>
                  </a:cubicBezTo>
                  <a:cubicBezTo>
                    <a:pt x="40227" y="8822"/>
                    <a:pt x="61525" y="0"/>
                    <a:pt x="83732" y="0"/>
                  </a:cubicBezTo>
                  <a:close/>
                </a:path>
              </a:pathLst>
            </a:custGeom>
            <a:blipFill>
              <a:blip r:embed="rId4"/>
              <a:stretch>
                <a:fillRect l="-194" t="0" r="-194" b="0"/>
              </a:stretch>
            </a:blipFill>
            <a:ln w="38100" cap="rnd">
              <a:solidFill>
                <a:srgbClr val="000000"/>
              </a:solidFill>
              <a:prstDash val="solid"/>
              <a:round/>
            </a:ln>
          </p:spPr>
        </p:sp>
      </p:grpSp>
      <p:grpSp>
        <p:nvGrpSpPr>
          <p:cNvPr name="Group 11" id="11"/>
          <p:cNvGrpSpPr/>
          <p:nvPr/>
        </p:nvGrpSpPr>
        <p:grpSpPr>
          <a:xfrm rot="0">
            <a:off x="1800225" y="6934200"/>
            <a:ext cx="4619625" cy="1196340"/>
            <a:chOff x="0" y="0"/>
            <a:chExt cx="6159500" cy="1595120"/>
          </a:xfrm>
        </p:grpSpPr>
        <p:sp>
          <p:nvSpPr>
            <p:cNvPr name="TextBox 12" id="12"/>
            <p:cNvSpPr txBox="true"/>
            <p:nvPr/>
          </p:nvSpPr>
          <p:spPr>
            <a:xfrm rot="0">
              <a:off x="0" y="527685"/>
              <a:ext cx="6159500" cy="10674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Easily enter data for one record at a time.</a:t>
              </a:r>
            </a:p>
          </p:txBody>
        </p:sp>
        <p:sp>
          <p:nvSpPr>
            <p:cNvPr name="TextBox 13" id="13"/>
            <p:cNvSpPr txBox="true"/>
            <p:nvPr/>
          </p:nvSpPr>
          <p:spPr>
            <a:xfrm rot="0">
              <a:off x="0" y="-66675"/>
              <a:ext cx="6159500" cy="559435"/>
            </a:xfrm>
            <a:prstGeom prst="rect">
              <a:avLst/>
            </a:prstGeom>
          </p:spPr>
          <p:txBody>
            <a:bodyPr anchor="t" rtlCol="false" tIns="0" lIns="0" bIns="0" rIns="0">
              <a:spAutoFit/>
            </a:bodyPr>
            <a:lstStyle/>
            <a:p>
              <a:pPr algn="ctr" marL="0" indent="0" lvl="0">
                <a:lnSpc>
                  <a:spcPts val="3120"/>
                </a:lnSpc>
              </a:pPr>
              <a:r>
                <a:rPr lang="en-US" b="true" sz="2400">
                  <a:solidFill>
                    <a:srgbClr val="A8D5A3"/>
                  </a:solidFill>
                  <a:latin typeface="Codec Pro Ultra-Bold"/>
                  <a:ea typeface="Codec Pro Ultra-Bold"/>
                  <a:cs typeface="Codec Pro Ultra-Bold"/>
                  <a:sym typeface="Codec Pro Ultra-Bold"/>
                </a:rPr>
                <a:t>One Record</a:t>
              </a:r>
            </a:p>
          </p:txBody>
        </p:sp>
      </p:grpSp>
      <p:grpSp>
        <p:nvGrpSpPr>
          <p:cNvPr name="Group 14" id="14"/>
          <p:cNvGrpSpPr/>
          <p:nvPr/>
        </p:nvGrpSpPr>
        <p:grpSpPr>
          <a:xfrm rot="0">
            <a:off x="6834188" y="6934200"/>
            <a:ext cx="4479254" cy="1196340"/>
            <a:chOff x="0" y="0"/>
            <a:chExt cx="5972338" cy="1595120"/>
          </a:xfrm>
        </p:grpSpPr>
        <p:sp>
          <p:nvSpPr>
            <p:cNvPr name="TextBox 15" id="15"/>
            <p:cNvSpPr txBox="true"/>
            <p:nvPr/>
          </p:nvSpPr>
          <p:spPr>
            <a:xfrm rot="0">
              <a:off x="0" y="527685"/>
              <a:ext cx="5972338" cy="10674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Forms minimize the chances of accidental deletions.</a:t>
              </a:r>
            </a:p>
          </p:txBody>
        </p:sp>
        <p:sp>
          <p:nvSpPr>
            <p:cNvPr name="TextBox 16" id="16"/>
            <p:cNvSpPr txBox="true"/>
            <p:nvPr/>
          </p:nvSpPr>
          <p:spPr>
            <a:xfrm rot="0">
              <a:off x="0" y="-66675"/>
              <a:ext cx="5972338" cy="559435"/>
            </a:xfrm>
            <a:prstGeom prst="rect">
              <a:avLst/>
            </a:prstGeom>
          </p:spPr>
          <p:txBody>
            <a:bodyPr anchor="t" rtlCol="false" tIns="0" lIns="0" bIns="0" rIns="0">
              <a:spAutoFit/>
            </a:bodyPr>
            <a:lstStyle/>
            <a:p>
              <a:pPr algn="ctr" marL="0" indent="0" lvl="0">
                <a:lnSpc>
                  <a:spcPts val="3120"/>
                </a:lnSpc>
              </a:pPr>
              <a:r>
                <a:rPr lang="en-US" b="true" sz="2400">
                  <a:solidFill>
                    <a:srgbClr val="A8D5A3"/>
                  </a:solidFill>
                  <a:latin typeface="Codec Pro Ultra-Bold"/>
                  <a:ea typeface="Codec Pro Ultra-Bold"/>
                  <a:cs typeface="Codec Pro Ultra-Bold"/>
                  <a:sym typeface="Codec Pro Ultra-Bold"/>
                </a:rPr>
                <a:t>Reduced Errors</a:t>
              </a:r>
            </a:p>
          </p:txBody>
        </p:sp>
      </p:grpSp>
      <p:grpSp>
        <p:nvGrpSpPr>
          <p:cNvPr name="Group 17" id="17"/>
          <p:cNvGrpSpPr/>
          <p:nvPr/>
        </p:nvGrpSpPr>
        <p:grpSpPr>
          <a:xfrm rot="0">
            <a:off x="11868150" y="6934200"/>
            <a:ext cx="4620413" cy="1196340"/>
            <a:chOff x="0" y="0"/>
            <a:chExt cx="6160551" cy="1595120"/>
          </a:xfrm>
        </p:grpSpPr>
        <p:sp>
          <p:nvSpPr>
            <p:cNvPr name="TextBox 18" id="18"/>
            <p:cNvSpPr txBox="true"/>
            <p:nvPr/>
          </p:nvSpPr>
          <p:spPr>
            <a:xfrm rot="0">
              <a:off x="0" y="527685"/>
              <a:ext cx="6160551" cy="106743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Forms create a sleek and branded appearance.</a:t>
              </a:r>
            </a:p>
          </p:txBody>
        </p:sp>
        <p:sp>
          <p:nvSpPr>
            <p:cNvPr name="TextBox 19" id="19"/>
            <p:cNvSpPr txBox="true"/>
            <p:nvPr/>
          </p:nvSpPr>
          <p:spPr>
            <a:xfrm rot="0">
              <a:off x="0" y="-66675"/>
              <a:ext cx="6160551" cy="559435"/>
            </a:xfrm>
            <a:prstGeom prst="rect">
              <a:avLst/>
            </a:prstGeom>
          </p:spPr>
          <p:txBody>
            <a:bodyPr anchor="t" rtlCol="false" tIns="0" lIns="0" bIns="0" rIns="0">
              <a:spAutoFit/>
            </a:bodyPr>
            <a:lstStyle/>
            <a:p>
              <a:pPr algn="ctr" marL="0" indent="0" lvl="0">
                <a:lnSpc>
                  <a:spcPts val="3120"/>
                </a:lnSpc>
              </a:pPr>
              <a:r>
                <a:rPr lang="en-US" b="true" sz="2400">
                  <a:solidFill>
                    <a:srgbClr val="A8D5A3"/>
                  </a:solidFill>
                  <a:latin typeface="Codec Pro Ultra-Bold"/>
                  <a:ea typeface="Codec Pro Ultra-Bold"/>
                  <a:cs typeface="Codec Pro Ultra-Bold"/>
                  <a:sym typeface="Codec Pro Ultra-Bold"/>
                </a:rPr>
                <a:t>Professional Look</a:t>
              </a:r>
            </a:p>
          </p:txBody>
        </p:sp>
      </p:grpSp>
      <p:sp>
        <p:nvSpPr>
          <p:cNvPr name="TextBox 20" id="20"/>
          <p:cNvSpPr txBox="true"/>
          <p:nvPr/>
        </p:nvSpPr>
        <p:spPr>
          <a:xfrm rot="0">
            <a:off x="2105025" y="1504950"/>
            <a:ext cx="14077950" cy="876300"/>
          </a:xfrm>
          <a:prstGeom prst="rect">
            <a:avLst/>
          </a:prstGeom>
        </p:spPr>
        <p:txBody>
          <a:bodyPr anchor="t" rtlCol="false" tIns="0" lIns="0" bIns="0" rIns="0">
            <a:spAutoFit/>
          </a:bodyPr>
          <a:lstStyle/>
          <a:p>
            <a:pPr algn="ctr" marL="0" indent="0" lvl="0">
              <a:lnSpc>
                <a:spcPts val="6480"/>
              </a:lnSpc>
            </a:pPr>
            <a:r>
              <a:rPr lang="en-US" b="true" sz="5400" spc="-135">
                <a:solidFill>
                  <a:srgbClr val="A8D5A3"/>
                </a:solidFill>
                <a:latin typeface="Gatwick Ultra-Bold"/>
                <a:ea typeface="Gatwick Ultra-Bold"/>
                <a:cs typeface="Gatwick Ultra-Bold"/>
                <a:sym typeface="Gatwick Ultra-Bold"/>
              </a:rPr>
              <a:t>Why Use Forms?</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3B6B46"/>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A8D5A3"/>
            </a:solidFill>
          </p:spPr>
        </p:sp>
      </p:grpSp>
      <p:sp>
        <p:nvSpPr>
          <p:cNvPr name="TextBox 5" id="5"/>
          <p:cNvSpPr txBox="true"/>
          <p:nvPr/>
        </p:nvSpPr>
        <p:spPr>
          <a:xfrm rot="0">
            <a:off x="2105025" y="4267200"/>
            <a:ext cx="4010025" cy="1695450"/>
          </a:xfrm>
          <a:prstGeom prst="rect">
            <a:avLst/>
          </a:prstGeom>
        </p:spPr>
        <p:txBody>
          <a:bodyPr anchor="t" rtlCol="false" tIns="0" lIns="0" bIns="0" rIns="0">
            <a:spAutoFit/>
          </a:bodyPr>
          <a:lstStyle/>
          <a:p>
            <a:pPr algn="ctr" marL="0" indent="0" lvl="0">
              <a:lnSpc>
                <a:spcPts val="6480"/>
              </a:lnSpc>
            </a:pPr>
            <a:r>
              <a:rPr lang="en-US" b="true" sz="5400" spc="-135">
                <a:solidFill>
                  <a:srgbClr val="A8D5A3"/>
                </a:solidFill>
                <a:latin typeface="Gatwick Ultra-Bold"/>
                <a:ea typeface="Gatwick Ultra-Bold"/>
                <a:cs typeface="Gatwick Ultra-Bold"/>
                <a:sym typeface="Gatwick Ultra-Bold"/>
              </a:rPr>
              <a:t>Creating a Form</a:t>
            </a:r>
          </a:p>
        </p:txBody>
      </p:sp>
      <p:grpSp>
        <p:nvGrpSpPr>
          <p:cNvPr name="Group 6" id="6"/>
          <p:cNvGrpSpPr/>
          <p:nvPr/>
        </p:nvGrpSpPr>
        <p:grpSpPr>
          <a:xfrm rot="0">
            <a:off x="6909150" y="1562100"/>
            <a:ext cx="9578625" cy="7162800"/>
            <a:chOff x="0" y="0"/>
            <a:chExt cx="2522765" cy="1886499"/>
          </a:xfrm>
        </p:grpSpPr>
        <p:sp>
          <p:nvSpPr>
            <p:cNvPr name="Freeform 7" id="7"/>
            <p:cNvSpPr/>
            <p:nvPr/>
          </p:nvSpPr>
          <p:spPr>
            <a:xfrm flipH="false" flipV="false" rot="0">
              <a:off x="0" y="0"/>
              <a:ext cx="2522765" cy="1886499"/>
            </a:xfrm>
            <a:custGeom>
              <a:avLst/>
              <a:gdLst/>
              <a:ahLst/>
              <a:cxnLst/>
              <a:rect r="r" b="b" t="t" l="l"/>
              <a:pathLst>
                <a:path h="1886499" w="2522765">
                  <a:moveTo>
                    <a:pt x="40412" y="0"/>
                  </a:moveTo>
                  <a:lnTo>
                    <a:pt x="2482353" y="0"/>
                  </a:lnTo>
                  <a:cubicBezTo>
                    <a:pt x="2493071" y="0"/>
                    <a:pt x="2503350" y="4258"/>
                    <a:pt x="2510929" y="11837"/>
                  </a:cubicBezTo>
                  <a:cubicBezTo>
                    <a:pt x="2518508" y="19415"/>
                    <a:pt x="2522765" y="29694"/>
                    <a:pt x="2522765" y="40412"/>
                  </a:cubicBezTo>
                  <a:lnTo>
                    <a:pt x="2522765" y="1846086"/>
                  </a:lnTo>
                  <a:cubicBezTo>
                    <a:pt x="2522765" y="1856804"/>
                    <a:pt x="2518508" y="1867084"/>
                    <a:pt x="2510929" y="1874662"/>
                  </a:cubicBezTo>
                  <a:cubicBezTo>
                    <a:pt x="2503350" y="1882241"/>
                    <a:pt x="2493071" y="1886499"/>
                    <a:pt x="2482353" y="1886499"/>
                  </a:cubicBezTo>
                  <a:lnTo>
                    <a:pt x="40412" y="1886499"/>
                  </a:lnTo>
                  <a:cubicBezTo>
                    <a:pt x="29694" y="1886499"/>
                    <a:pt x="19415" y="1882241"/>
                    <a:pt x="11837" y="1874662"/>
                  </a:cubicBezTo>
                  <a:cubicBezTo>
                    <a:pt x="4258" y="1867084"/>
                    <a:pt x="0" y="1856804"/>
                    <a:pt x="0" y="1846086"/>
                  </a:cubicBezTo>
                  <a:lnTo>
                    <a:pt x="0" y="40412"/>
                  </a:lnTo>
                  <a:cubicBezTo>
                    <a:pt x="0" y="29694"/>
                    <a:pt x="4258" y="19415"/>
                    <a:pt x="11837" y="11837"/>
                  </a:cubicBezTo>
                  <a:cubicBezTo>
                    <a:pt x="19415" y="4258"/>
                    <a:pt x="29694" y="0"/>
                    <a:pt x="40412" y="0"/>
                  </a:cubicBezTo>
                  <a:close/>
                </a:path>
              </a:pathLst>
            </a:custGeom>
            <a:ln w="38100" cap="rnd">
              <a:solidFill>
                <a:srgbClr val="000000"/>
              </a:solidFill>
              <a:prstDash val="solid"/>
              <a:round/>
            </a:ln>
          </p:spPr>
        </p:sp>
        <p:sp>
          <p:nvSpPr>
            <p:cNvPr name="TextBox 8" id="8"/>
            <p:cNvSpPr txBox="true"/>
            <p:nvPr/>
          </p:nvSpPr>
          <p:spPr>
            <a:xfrm>
              <a:off x="0" y="-66675"/>
              <a:ext cx="2522765" cy="1953174"/>
            </a:xfrm>
            <a:prstGeom prst="rect">
              <a:avLst/>
            </a:prstGeom>
          </p:spPr>
          <p:txBody>
            <a:bodyPr anchor="ctr" rtlCol="false" tIns="127000" lIns="127000" bIns="127000" rIns="127000"/>
            <a:lstStyle/>
            <a:p>
              <a:pPr algn="ctr" marL="0" indent="0" lvl="0">
                <a:lnSpc>
                  <a:spcPts val="3120"/>
                </a:lnSpc>
              </a:pPr>
            </a:p>
          </p:txBody>
        </p:sp>
      </p:grpSp>
      <p:sp>
        <p:nvSpPr>
          <p:cNvPr name="TextBox 9" id="9"/>
          <p:cNvSpPr txBox="true"/>
          <p:nvPr/>
        </p:nvSpPr>
        <p:spPr>
          <a:xfrm rot="0">
            <a:off x="7553325" y="3481387"/>
            <a:ext cx="8290275" cy="316039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To create a user-friendly form for data entry, start by using the </a:t>
            </a:r>
            <a:r>
              <a:rPr lang="en-US" b="true" sz="2400">
                <a:solidFill>
                  <a:srgbClr val="E6F1E8"/>
                </a:solidFill>
                <a:latin typeface="Codec Pro Bold"/>
                <a:ea typeface="Codec Pro Bold"/>
                <a:cs typeface="Codec Pro Bold"/>
                <a:sym typeface="Codec Pro Bold"/>
              </a:rPr>
              <a:t>Form Wizard</a:t>
            </a:r>
            <a:r>
              <a:rPr lang="en-US" sz="2400">
                <a:solidFill>
                  <a:srgbClr val="E6F1E8"/>
                </a:solidFill>
                <a:latin typeface="Codec Pro"/>
                <a:ea typeface="Codec Pro"/>
                <a:cs typeface="Codec Pro"/>
                <a:sym typeface="Codec Pro"/>
              </a:rPr>
              <a:t>. First, select the </a:t>
            </a:r>
            <a:r>
              <a:rPr lang="en-US" b="true" sz="2400">
                <a:solidFill>
                  <a:srgbClr val="E6F1E8"/>
                </a:solidFill>
                <a:latin typeface="Codec Pro Bold"/>
                <a:ea typeface="Codec Pro Bold"/>
                <a:cs typeface="Codec Pro Bold"/>
                <a:sym typeface="Codec Pro Bold"/>
              </a:rPr>
              <a:t>Songs</a:t>
            </a:r>
            <a:r>
              <a:rPr lang="en-US" sz="2400">
                <a:solidFill>
                  <a:srgbClr val="E6F1E8"/>
                </a:solidFill>
                <a:latin typeface="Codec Pro"/>
                <a:ea typeface="Codec Pro"/>
                <a:cs typeface="Codec Pro"/>
                <a:sym typeface="Codec Pro"/>
              </a:rPr>
              <a:t> table and move all relevant fields across using the &gt;&gt; button. Choose a </a:t>
            </a:r>
            <a:r>
              <a:rPr lang="en-US" b="true" sz="2400">
                <a:solidFill>
                  <a:srgbClr val="E6F1E8"/>
                </a:solidFill>
                <a:latin typeface="Codec Pro Bold"/>
                <a:ea typeface="Codec Pro Bold"/>
                <a:cs typeface="Codec Pro Bold"/>
                <a:sym typeface="Codec Pro Bold"/>
              </a:rPr>
              <a:t>Columnar layout</a:t>
            </a:r>
            <a:r>
              <a:rPr lang="en-US" sz="2400">
                <a:solidFill>
                  <a:srgbClr val="E6F1E8"/>
                </a:solidFill>
                <a:latin typeface="Codec Pro"/>
                <a:ea typeface="Codec Pro"/>
                <a:cs typeface="Codec Pro"/>
                <a:sym typeface="Codec Pro"/>
              </a:rPr>
              <a:t> for better visibility. Once you finish, save your form as </a:t>
            </a:r>
            <a:r>
              <a:rPr lang="en-US" b="true" sz="2400">
                <a:solidFill>
                  <a:srgbClr val="E6F1E8"/>
                </a:solidFill>
                <a:latin typeface="Codec Pro Bold"/>
                <a:ea typeface="Codec Pro Bold"/>
                <a:cs typeface="Codec Pro Bold"/>
                <a:sym typeface="Codec Pro Bold"/>
              </a:rPr>
              <a:t>'Songs Entry Form'</a:t>
            </a:r>
            <a:r>
              <a:rPr lang="en-US" sz="2400">
                <a:solidFill>
                  <a:srgbClr val="E6F1E8"/>
                </a:solidFill>
                <a:latin typeface="Codec Pro"/>
                <a:ea typeface="Codec Pro"/>
                <a:cs typeface="Codec Pro"/>
                <a:sym typeface="Codec Pro"/>
              </a:rPr>
              <a:t>. Finally, switch to </a:t>
            </a:r>
            <a:r>
              <a:rPr lang="en-US" b="true" sz="2400">
                <a:solidFill>
                  <a:srgbClr val="E6F1E8"/>
                </a:solidFill>
                <a:latin typeface="Codec Pro Bold"/>
                <a:ea typeface="Codec Pro Bold"/>
                <a:cs typeface="Codec Pro Bold"/>
                <a:sym typeface="Codec Pro Bold"/>
              </a:rPr>
              <a:t>Design View</a:t>
            </a:r>
            <a:r>
              <a:rPr lang="en-US" sz="2400">
                <a:solidFill>
                  <a:srgbClr val="E6F1E8"/>
                </a:solidFill>
                <a:latin typeface="Codec Pro"/>
                <a:ea typeface="Codec Pro"/>
                <a:cs typeface="Codec Pro"/>
                <a:sym typeface="Codec Pro"/>
              </a:rPr>
              <a:t> to customize the layout and make adjustments for a polished and professional appearance, ensuring it meets your branding standards.</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3B6B46"/>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A8D5A3"/>
            </a:solidFill>
          </p:spPr>
        </p:sp>
      </p:grpSp>
      <p:sp>
        <p:nvSpPr>
          <p:cNvPr name="TextBox 5" id="5"/>
          <p:cNvSpPr txBox="true"/>
          <p:nvPr/>
        </p:nvSpPr>
        <p:spPr>
          <a:xfrm rot="0">
            <a:off x="2105025" y="4467225"/>
            <a:ext cx="4010025" cy="1304925"/>
          </a:xfrm>
          <a:prstGeom prst="rect">
            <a:avLst/>
          </a:prstGeom>
        </p:spPr>
        <p:txBody>
          <a:bodyPr anchor="t" rtlCol="false" tIns="0" lIns="0" bIns="0" rIns="0">
            <a:spAutoFit/>
          </a:bodyPr>
          <a:lstStyle/>
          <a:p>
            <a:pPr algn="ctr" marL="0" indent="0" lvl="0">
              <a:lnSpc>
                <a:spcPts val="4950"/>
              </a:lnSpc>
            </a:pPr>
            <a:r>
              <a:rPr lang="en-US" b="true" sz="4125" spc="-103">
                <a:solidFill>
                  <a:srgbClr val="A8D5A3"/>
                </a:solidFill>
                <a:latin typeface="Gatwick Ultra-Bold"/>
                <a:ea typeface="Gatwick Ultra-Bold"/>
                <a:cs typeface="Gatwick Ultra-Bold"/>
                <a:sym typeface="Gatwick Ultra-Bold"/>
              </a:rPr>
              <a:t>Customising Your Form</a:t>
            </a:r>
          </a:p>
        </p:txBody>
      </p:sp>
      <p:grpSp>
        <p:nvGrpSpPr>
          <p:cNvPr name="Group 6" id="6"/>
          <p:cNvGrpSpPr/>
          <p:nvPr/>
        </p:nvGrpSpPr>
        <p:grpSpPr>
          <a:xfrm rot="0">
            <a:off x="6909150" y="1562100"/>
            <a:ext cx="9578625" cy="7162800"/>
            <a:chOff x="0" y="0"/>
            <a:chExt cx="2522765" cy="1886499"/>
          </a:xfrm>
        </p:grpSpPr>
        <p:sp>
          <p:nvSpPr>
            <p:cNvPr name="Freeform 7" id="7"/>
            <p:cNvSpPr/>
            <p:nvPr/>
          </p:nvSpPr>
          <p:spPr>
            <a:xfrm flipH="false" flipV="false" rot="0">
              <a:off x="0" y="0"/>
              <a:ext cx="2522765" cy="1886499"/>
            </a:xfrm>
            <a:custGeom>
              <a:avLst/>
              <a:gdLst/>
              <a:ahLst/>
              <a:cxnLst/>
              <a:rect r="r" b="b" t="t" l="l"/>
              <a:pathLst>
                <a:path h="1886499" w="2522765">
                  <a:moveTo>
                    <a:pt x="40412" y="0"/>
                  </a:moveTo>
                  <a:lnTo>
                    <a:pt x="2482353" y="0"/>
                  </a:lnTo>
                  <a:cubicBezTo>
                    <a:pt x="2493071" y="0"/>
                    <a:pt x="2503350" y="4258"/>
                    <a:pt x="2510929" y="11837"/>
                  </a:cubicBezTo>
                  <a:cubicBezTo>
                    <a:pt x="2518508" y="19415"/>
                    <a:pt x="2522765" y="29694"/>
                    <a:pt x="2522765" y="40412"/>
                  </a:cubicBezTo>
                  <a:lnTo>
                    <a:pt x="2522765" y="1846086"/>
                  </a:lnTo>
                  <a:cubicBezTo>
                    <a:pt x="2522765" y="1856804"/>
                    <a:pt x="2518508" y="1867084"/>
                    <a:pt x="2510929" y="1874662"/>
                  </a:cubicBezTo>
                  <a:cubicBezTo>
                    <a:pt x="2503350" y="1882241"/>
                    <a:pt x="2493071" y="1886499"/>
                    <a:pt x="2482353" y="1886499"/>
                  </a:cubicBezTo>
                  <a:lnTo>
                    <a:pt x="40412" y="1886499"/>
                  </a:lnTo>
                  <a:cubicBezTo>
                    <a:pt x="29694" y="1886499"/>
                    <a:pt x="19415" y="1882241"/>
                    <a:pt x="11837" y="1874662"/>
                  </a:cubicBezTo>
                  <a:cubicBezTo>
                    <a:pt x="4258" y="1867084"/>
                    <a:pt x="0" y="1856804"/>
                    <a:pt x="0" y="1846086"/>
                  </a:cubicBezTo>
                  <a:lnTo>
                    <a:pt x="0" y="40412"/>
                  </a:lnTo>
                  <a:cubicBezTo>
                    <a:pt x="0" y="29694"/>
                    <a:pt x="4258" y="19415"/>
                    <a:pt x="11837" y="11837"/>
                  </a:cubicBezTo>
                  <a:cubicBezTo>
                    <a:pt x="19415" y="4258"/>
                    <a:pt x="29694" y="0"/>
                    <a:pt x="40412" y="0"/>
                  </a:cubicBezTo>
                  <a:close/>
                </a:path>
              </a:pathLst>
            </a:custGeom>
            <a:ln w="38100" cap="rnd">
              <a:solidFill>
                <a:srgbClr val="000000"/>
              </a:solidFill>
              <a:prstDash val="solid"/>
              <a:round/>
            </a:ln>
          </p:spPr>
        </p:sp>
        <p:sp>
          <p:nvSpPr>
            <p:cNvPr name="TextBox 8" id="8"/>
            <p:cNvSpPr txBox="true"/>
            <p:nvPr/>
          </p:nvSpPr>
          <p:spPr>
            <a:xfrm>
              <a:off x="0" y="-66675"/>
              <a:ext cx="2522765" cy="1953174"/>
            </a:xfrm>
            <a:prstGeom prst="rect">
              <a:avLst/>
            </a:prstGeom>
          </p:spPr>
          <p:txBody>
            <a:bodyPr anchor="ctr" rtlCol="false" tIns="127000" lIns="127000" bIns="127000" rIns="127000"/>
            <a:lstStyle/>
            <a:p>
              <a:pPr algn="ctr" marL="0" indent="0" lvl="0">
                <a:lnSpc>
                  <a:spcPts val="3120"/>
                </a:lnSpc>
              </a:pPr>
            </a:p>
          </p:txBody>
        </p:sp>
      </p:grpSp>
      <p:sp>
        <p:nvSpPr>
          <p:cNvPr name="TextBox 9" id="9"/>
          <p:cNvSpPr txBox="true"/>
          <p:nvPr/>
        </p:nvSpPr>
        <p:spPr>
          <a:xfrm rot="0">
            <a:off x="7553325" y="3286125"/>
            <a:ext cx="8290275" cy="3550920"/>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Customising your form enhances usability and ensures it aligns with your brand. Start by adding a clear heading such as </a:t>
            </a:r>
            <a:r>
              <a:rPr lang="en-US" b="true" sz="2400">
                <a:solidFill>
                  <a:srgbClr val="E6F1E8"/>
                </a:solidFill>
                <a:latin typeface="Codec Pro Bold"/>
                <a:ea typeface="Codec Pro Bold"/>
                <a:cs typeface="Codec Pro Bold"/>
                <a:sym typeface="Codec Pro Bold"/>
              </a:rPr>
              <a:t>DataDrop — Add New Song</a:t>
            </a:r>
            <a:r>
              <a:rPr lang="en-US" sz="2400">
                <a:solidFill>
                  <a:srgbClr val="E6F1E8"/>
                </a:solidFill>
                <a:latin typeface="Codec Pro"/>
                <a:ea typeface="Codec Pro"/>
                <a:cs typeface="Codec Pro"/>
                <a:sym typeface="Codec Pro"/>
              </a:rPr>
              <a:t> to guide users. Next, change the background color to a dark, on-brand hue, creating a visually appealing interface. Additionally, rename labels for clarity, like changing </a:t>
            </a:r>
            <a:r>
              <a:rPr lang="en-US" b="true" sz="2400">
                <a:solidFill>
                  <a:srgbClr val="E6F1E8"/>
                </a:solidFill>
                <a:latin typeface="Codec Pro Bold"/>
                <a:ea typeface="Codec Pro Bold"/>
                <a:cs typeface="Codec Pro Bold"/>
                <a:sym typeface="Codec Pro Bold"/>
              </a:rPr>
              <a:t>DurationMins</a:t>
            </a:r>
            <a:r>
              <a:rPr lang="en-US" sz="2400">
                <a:solidFill>
                  <a:srgbClr val="E6F1E8"/>
                </a:solidFill>
                <a:latin typeface="Codec Pro"/>
                <a:ea typeface="Codec Pro"/>
                <a:cs typeface="Codec Pro"/>
                <a:sym typeface="Codec Pro"/>
              </a:rPr>
              <a:t> to just </a:t>
            </a:r>
            <a:r>
              <a:rPr lang="en-US" b="true" sz="2400">
                <a:solidFill>
                  <a:srgbClr val="E6F1E8"/>
                </a:solidFill>
                <a:latin typeface="Codec Pro Bold"/>
                <a:ea typeface="Codec Pro Bold"/>
                <a:cs typeface="Codec Pro Bold"/>
                <a:sym typeface="Codec Pro Bold"/>
              </a:rPr>
              <a:t>Duration (mins)</a:t>
            </a:r>
            <a:r>
              <a:rPr lang="en-US" sz="2400">
                <a:solidFill>
                  <a:srgbClr val="E6F1E8"/>
                </a:solidFill>
                <a:latin typeface="Codec Pro"/>
                <a:ea typeface="Codec Pro"/>
                <a:cs typeface="Codec Pro"/>
                <a:sym typeface="Codec Pro"/>
              </a:rPr>
              <a:t>. Finally, test your modifications in Form View to ensure everything functions smoothly and looks professional.</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3B6B46"/>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A8D5A3"/>
            </a:solidFill>
          </p:spPr>
        </p:sp>
      </p:grpSp>
      <p:sp>
        <p:nvSpPr>
          <p:cNvPr name="TextBox 5" id="5"/>
          <p:cNvSpPr txBox="true"/>
          <p:nvPr/>
        </p:nvSpPr>
        <p:spPr>
          <a:xfrm rot="0">
            <a:off x="2105025" y="4267200"/>
            <a:ext cx="4010025" cy="1695450"/>
          </a:xfrm>
          <a:prstGeom prst="rect">
            <a:avLst/>
          </a:prstGeom>
        </p:spPr>
        <p:txBody>
          <a:bodyPr anchor="t" rtlCol="false" tIns="0" lIns="0" bIns="0" rIns="0">
            <a:spAutoFit/>
          </a:bodyPr>
          <a:lstStyle/>
          <a:p>
            <a:pPr algn="ctr" marL="0" indent="0" lvl="0">
              <a:lnSpc>
                <a:spcPts val="6480"/>
              </a:lnSpc>
            </a:pPr>
            <a:r>
              <a:rPr lang="en-US" b="true" sz="5400" spc="-135">
                <a:solidFill>
                  <a:srgbClr val="A8D5A3"/>
                </a:solidFill>
                <a:latin typeface="Gatwick Ultra-Bold"/>
                <a:ea typeface="Gatwick Ultra-Bold"/>
                <a:cs typeface="Gatwick Ultra-Bold"/>
                <a:sym typeface="Gatwick Ultra-Bold"/>
              </a:rPr>
              <a:t>Reports Overview</a:t>
            </a:r>
          </a:p>
        </p:txBody>
      </p:sp>
      <p:grpSp>
        <p:nvGrpSpPr>
          <p:cNvPr name="Group 6" id="6"/>
          <p:cNvGrpSpPr/>
          <p:nvPr/>
        </p:nvGrpSpPr>
        <p:grpSpPr>
          <a:xfrm rot="0">
            <a:off x="6909150" y="1562100"/>
            <a:ext cx="9578625" cy="7162800"/>
            <a:chOff x="0" y="0"/>
            <a:chExt cx="2522765" cy="1886499"/>
          </a:xfrm>
        </p:grpSpPr>
        <p:sp>
          <p:nvSpPr>
            <p:cNvPr name="Freeform 7" id="7"/>
            <p:cNvSpPr/>
            <p:nvPr/>
          </p:nvSpPr>
          <p:spPr>
            <a:xfrm flipH="false" flipV="false" rot="0">
              <a:off x="0" y="0"/>
              <a:ext cx="2522765" cy="1886499"/>
            </a:xfrm>
            <a:custGeom>
              <a:avLst/>
              <a:gdLst/>
              <a:ahLst/>
              <a:cxnLst/>
              <a:rect r="r" b="b" t="t" l="l"/>
              <a:pathLst>
                <a:path h="1886499" w="2522765">
                  <a:moveTo>
                    <a:pt x="40412" y="0"/>
                  </a:moveTo>
                  <a:lnTo>
                    <a:pt x="2482353" y="0"/>
                  </a:lnTo>
                  <a:cubicBezTo>
                    <a:pt x="2493071" y="0"/>
                    <a:pt x="2503350" y="4258"/>
                    <a:pt x="2510929" y="11837"/>
                  </a:cubicBezTo>
                  <a:cubicBezTo>
                    <a:pt x="2518508" y="19415"/>
                    <a:pt x="2522765" y="29694"/>
                    <a:pt x="2522765" y="40412"/>
                  </a:cubicBezTo>
                  <a:lnTo>
                    <a:pt x="2522765" y="1846086"/>
                  </a:lnTo>
                  <a:cubicBezTo>
                    <a:pt x="2522765" y="1856804"/>
                    <a:pt x="2518508" y="1867084"/>
                    <a:pt x="2510929" y="1874662"/>
                  </a:cubicBezTo>
                  <a:cubicBezTo>
                    <a:pt x="2503350" y="1882241"/>
                    <a:pt x="2493071" y="1886499"/>
                    <a:pt x="2482353" y="1886499"/>
                  </a:cubicBezTo>
                  <a:lnTo>
                    <a:pt x="40412" y="1886499"/>
                  </a:lnTo>
                  <a:cubicBezTo>
                    <a:pt x="29694" y="1886499"/>
                    <a:pt x="19415" y="1882241"/>
                    <a:pt x="11837" y="1874662"/>
                  </a:cubicBezTo>
                  <a:cubicBezTo>
                    <a:pt x="4258" y="1867084"/>
                    <a:pt x="0" y="1856804"/>
                    <a:pt x="0" y="1846086"/>
                  </a:cubicBezTo>
                  <a:lnTo>
                    <a:pt x="0" y="40412"/>
                  </a:lnTo>
                  <a:cubicBezTo>
                    <a:pt x="0" y="29694"/>
                    <a:pt x="4258" y="19415"/>
                    <a:pt x="11837" y="11837"/>
                  </a:cubicBezTo>
                  <a:cubicBezTo>
                    <a:pt x="19415" y="4258"/>
                    <a:pt x="29694" y="0"/>
                    <a:pt x="40412" y="0"/>
                  </a:cubicBezTo>
                  <a:close/>
                </a:path>
              </a:pathLst>
            </a:custGeom>
            <a:ln w="38100" cap="rnd">
              <a:solidFill>
                <a:srgbClr val="000000"/>
              </a:solidFill>
              <a:prstDash val="solid"/>
              <a:round/>
            </a:ln>
          </p:spPr>
        </p:sp>
        <p:sp>
          <p:nvSpPr>
            <p:cNvPr name="TextBox 8" id="8"/>
            <p:cNvSpPr txBox="true"/>
            <p:nvPr/>
          </p:nvSpPr>
          <p:spPr>
            <a:xfrm>
              <a:off x="0" y="-66675"/>
              <a:ext cx="2522765" cy="1953174"/>
            </a:xfrm>
            <a:prstGeom prst="rect">
              <a:avLst/>
            </a:prstGeom>
          </p:spPr>
          <p:txBody>
            <a:bodyPr anchor="ctr" rtlCol="false" tIns="127000" lIns="127000" bIns="127000" rIns="127000"/>
            <a:lstStyle/>
            <a:p>
              <a:pPr algn="ctr" marL="0" indent="0" lvl="0">
                <a:lnSpc>
                  <a:spcPts val="3120"/>
                </a:lnSpc>
              </a:pPr>
            </a:p>
          </p:txBody>
        </p:sp>
      </p:grpSp>
      <p:sp>
        <p:nvSpPr>
          <p:cNvPr name="TextBox 9" id="9"/>
          <p:cNvSpPr txBox="true"/>
          <p:nvPr/>
        </p:nvSpPr>
        <p:spPr>
          <a:xfrm rot="0">
            <a:off x="7553325" y="3481387"/>
            <a:ext cx="8290275" cy="316039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Reports are essential tools that </a:t>
            </a:r>
            <a:r>
              <a:rPr lang="en-US" b="true" sz="2400">
                <a:solidFill>
                  <a:srgbClr val="E6F1E8"/>
                </a:solidFill>
                <a:latin typeface="Codec Pro Bold"/>
                <a:ea typeface="Codec Pro Bold"/>
                <a:cs typeface="Codec Pro Bold"/>
                <a:sym typeface="Codec Pro Bold"/>
              </a:rPr>
              <a:t>format database data</a:t>
            </a:r>
            <a:r>
              <a:rPr lang="en-US" sz="2400">
                <a:solidFill>
                  <a:srgbClr val="E6F1E8"/>
                </a:solidFill>
                <a:latin typeface="Codec Pro"/>
                <a:ea typeface="Codec Pro"/>
                <a:cs typeface="Codec Pro"/>
                <a:sym typeface="Codec Pro"/>
              </a:rPr>
              <a:t> for printing or presentation. They should always be based on queries rather than raw tables to ensure the data is filtered and sorted first. This process provides a clean and organized output, making it easier to read and understand. For example, creating a report titled </a:t>
            </a:r>
            <a:r>
              <a:rPr lang="en-US" b="true" sz="2400">
                <a:solidFill>
                  <a:srgbClr val="E6F1E8"/>
                </a:solidFill>
                <a:latin typeface="Codec Pro Bold"/>
                <a:ea typeface="Codec Pro Bold"/>
                <a:cs typeface="Codec Pro Bold"/>
                <a:sym typeface="Codec Pro Bold"/>
              </a:rPr>
              <a:t>"Top Streamed Songs"</a:t>
            </a:r>
            <a:r>
              <a:rPr lang="en-US" sz="2400">
                <a:solidFill>
                  <a:srgbClr val="E6F1E8"/>
                </a:solidFill>
                <a:latin typeface="Codec Pro"/>
                <a:ea typeface="Codec Pro"/>
                <a:cs typeface="Codec Pro"/>
                <a:sym typeface="Codec Pro"/>
              </a:rPr>
              <a:t> involves first crafting a query to select the relevant data for a more coherent view.</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3B6B46"/>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A8D5A3"/>
            </a:solidFill>
          </p:spPr>
        </p:sp>
      </p:grpSp>
      <p:sp>
        <p:nvSpPr>
          <p:cNvPr name="TextBox 5" id="5"/>
          <p:cNvSpPr txBox="true"/>
          <p:nvPr/>
        </p:nvSpPr>
        <p:spPr>
          <a:xfrm rot="0">
            <a:off x="2105025" y="3857625"/>
            <a:ext cx="4010025" cy="2514600"/>
          </a:xfrm>
          <a:prstGeom prst="rect">
            <a:avLst/>
          </a:prstGeom>
        </p:spPr>
        <p:txBody>
          <a:bodyPr anchor="t" rtlCol="false" tIns="0" lIns="0" bIns="0" rIns="0">
            <a:spAutoFit/>
          </a:bodyPr>
          <a:lstStyle/>
          <a:p>
            <a:pPr algn="ctr" marL="0" indent="0" lvl="0">
              <a:lnSpc>
                <a:spcPts val="6480"/>
              </a:lnSpc>
            </a:pPr>
            <a:r>
              <a:rPr lang="en-US" b="true" sz="5400" spc="-135">
                <a:solidFill>
                  <a:srgbClr val="A8D5A3"/>
                </a:solidFill>
                <a:latin typeface="Gatwick Ultra-Bold"/>
                <a:ea typeface="Gatwick Ultra-Bold"/>
                <a:cs typeface="Gatwick Ultra-Bold"/>
                <a:sym typeface="Gatwick Ultra-Bold"/>
              </a:rPr>
              <a:t>Top Songs Report</a:t>
            </a:r>
          </a:p>
        </p:txBody>
      </p:sp>
      <p:grpSp>
        <p:nvGrpSpPr>
          <p:cNvPr name="Group 6" id="6"/>
          <p:cNvGrpSpPr/>
          <p:nvPr/>
        </p:nvGrpSpPr>
        <p:grpSpPr>
          <a:xfrm rot="0">
            <a:off x="6909150" y="1562100"/>
            <a:ext cx="9578625" cy="7162800"/>
            <a:chOff x="0" y="0"/>
            <a:chExt cx="2522765" cy="1886499"/>
          </a:xfrm>
        </p:grpSpPr>
        <p:sp>
          <p:nvSpPr>
            <p:cNvPr name="Freeform 7" id="7"/>
            <p:cNvSpPr/>
            <p:nvPr/>
          </p:nvSpPr>
          <p:spPr>
            <a:xfrm flipH="false" flipV="false" rot="0">
              <a:off x="0" y="0"/>
              <a:ext cx="2522765" cy="1886499"/>
            </a:xfrm>
            <a:custGeom>
              <a:avLst/>
              <a:gdLst/>
              <a:ahLst/>
              <a:cxnLst/>
              <a:rect r="r" b="b" t="t" l="l"/>
              <a:pathLst>
                <a:path h="1886499" w="2522765">
                  <a:moveTo>
                    <a:pt x="40412" y="0"/>
                  </a:moveTo>
                  <a:lnTo>
                    <a:pt x="2482353" y="0"/>
                  </a:lnTo>
                  <a:cubicBezTo>
                    <a:pt x="2493071" y="0"/>
                    <a:pt x="2503350" y="4258"/>
                    <a:pt x="2510929" y="11837"/>
                  </a:cubicBezTo>
                  <a:cubicBezTo>
                    <a:pt x="2518508" y="19415"/>
                    <a:pt x="2522765" y="29694"/>
                    <a:pt x="2522765" y="40412"/>
                  </a:cubicBezTo>
                  <a:lnTo>
                    <a:pt x="2522765" y="1846086"/>
                  </a:lnTo>
                  <a:cubicBezTo>
                    <a:pt x="2522765" y="1856804"/>
                    <a:pt x="2518508" y="1867084"/>
                    <a:pt x="2510929" y="1874662"/>
                  </a:cubicBezTo>
                  <a:cubicBezTo>
                    <a:pt x="2503350" y="1882241"/>
                    <a:pt x="2493071" y="1886499"/>
                    <a:pt x="2482353" y="1886499"/>
                  </a:cubicBezTo>
                  <a:lnTo>
                    <a:pt x="40412" y="1886499"/>
                  </a:lnTo>
                  <a:cubicBezTo>
                    <a:pt x="29694" y="1886499"/>
                    <a:pt x="19415" y="1882241"/>
                    <a:pt x="11837" y="1874662"/>
                  </a:cubicBezTo>
                  <a:cubicBezTo>
                    <a:pt x="4258" y="1867084"/>
                    <a:pt x="0" y="1856804"/>
                    <a:pt x="0" y="1846086"/>
                  </a:cubicBezTo>
                  <a:lnTo>
                    <a:pt x="0" y="40412"/>
                  </a:lnTo>
                  <a:cubicBezTo>
                    <a:pt x="0" y="29694"/>
                    <a:pt x="4258" y="19415"/>
                    <a:pt x="11837" y="11837"/>
                  </a:cubicBezTo>
                  <a:cubicBezTo>
                    <a:pt x="19415" y="4258"/>
                    <a:pt x="29694" y="0"/>
                    <a:pt x="40412" y="0"/>
                  </a:cubicBezTo>
                  <a:close/>
                </a:path>
              </a:pathLst>
            </a:custGeom>
            <a:ln w="38100" cap="rnd">
              <a:solidFill>
                <a:srgbClr val="000000"/>
              </a:solidFill>
              <a:prstDash val="solid"/>
              <a:round/>
            </a:ln>
          </p:spPr>
        </p:sp>
        <p:sp>
          <p:nvSpPr>
            <p:cNvPr name="TextBox 8" id="8"/>
            <p:cNvSpPr txBox="true"/>
            <p:nvPr/>
          </p:nvSpPr>
          <p:spPr>
            <a:xfrm>
              <a:off x="0" y="-66675"/>
              <a:ext cx="2522765" cy="1953174"/>
            </a:xfrm>
            <a:prstGeom prst="rect">
              <a:avLst/>
            </a:prstGeom>
          </p:spPr>
          <p:txBody>
            <a:bodyPr anchor="ctr" rtlCol="false" tIns="127000" lIns="127000" bIns="127000" rIns="127000"/>
            <a:lstStyle/>
            <a:p>
              <a:pPr algn="ctr" marL="0" indent="0" lvl="0">
                <a:lnSpc>
                  <a:spcPts val="3120"/>
                </a:lnSpc>
              </a:pPr>
            </a:p>
          </p:txBody>
        </p:sp>
      </p:grpSp>
      <p:sp>
        <p:nvSpPr>
          <p:cNvPr name="TextBox 9" id="9"/>
          <p:cNvSpPr txBox="true"/>
          <p:nvPr/>
        </p:nvSpPr>
        <p:spPr>
          <a:xfrm rot="0">
            <a:off x="7553325" y="3286125"/>
            <a:ext cx="8290275" cy="3550920"/>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To create the </a:t>
            </a:r>
            <a:r>
              <a:rPr lang="en-US" b="true" sz="2400">
                <a:solidFill>
                  <a:srgbClr val="E6F1E8"/>
                </a:solidFill>
                <a:latin typeface="Codec Pro Bold"/>
                <a:ea typeface="Codec Pro Bold"/>
                <a:cs typeface="Codec Pro Bold"/>
                <a:sym typeface="Codec Pro Bold"/>
              </a:rPr>
              <a:t>Top Songs Report</a:t>
            </a:r>
            <a:r>
              <a:rPr lang="en-US" sz="2400">
                <a:solidFill>
                  <a:srgbClr val="E6F1E8"/>
                </a:solidFill>
                <a:latin typeface="Codec Pro"/>
                <a:ea typeface="Codec Pro"/>
                <a:cs typeface="Codec Pro"/>
                <a:sym typeface="Codec Pro"/>
              </a:rPr>
              <a:t>, start by building a query named 'Top Songs Query' from the Songs table. This query should include the fields Title, Artist, Genre, and Streams, sorted in descending order by Streams. Next, launch the Report Wizard, selecting the query you just created. Choose a tabular layout and landscape orientation. After saving your report, switch to Design View to customize the title and header style, and finally check in Print Preview.</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1B3B2D"/>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16954500" cy="8953500"/>
            <a:chOff x="0" y="0"/>
            <a:chExt cx="5734099" cy="3028120"/>
          </a:xfrm>
        </p:grpSpPr>
        <p:sp>
          <p:nvSpPr>
            <p:cNvPr name="Freeform 3" id="3"/>
            <p:cNvSpPr/>
            <p:nvPr/>
          </p:nvSpPr>
          <p:spPr>
            <a:xfrm flipH="false" flipV="false" rot="0">
              <a:off x="12700" y="12700"/>
              <a:ext cx="5669329" cy="2959540"/>
            </a:xfrm>
            <a:custGeom>
              <a:avLst/>
              <a:gdLst/>
              <a:ahLst/>
              <a:cxnLst/>
              <a:rect r="r" b="b" t="t" l="l"/>
              <a:pathLst>
                <a:path h="2959540" w="5669329">
                  <a:moveTo>
                    <a:pt x="146050" y="2959540"/>
                  </a:moveTo>
                  <a:lnTo>
                    <a:pt x="5523279" y="2959540"/>
                  </a:lnTo>
                  <a:cubicBezTo>
                    <a:pt x="5603289" y="2959540"/>
                    <a:pt x="5669329" y="2893500"/>
                    <a:pt x="5669329" y="2813490"/>
                  </a:cubicBezTo>
                  <a:lnTo>
                    <a:pt x="5669329" y="146050"/>
                  </a:lnTo>
                  <a:cubicBezTo>
                    <a:pt x="5669329" y="66040"/>
                    <a:pt x="5603289" y="0"/>
                    <a:pt x="5523279" y="0"/>
                  </a:cubicBezTo>
                  <a:lnTo>
                    <a:pt x="146050" y="0"/>
                  </a:lnTo>
                  <a:cubicBezTo>
                    <a:pt x="66040" y="0"/>
                    <a:pt x="0" y="66040"/>
                    <a:pt x="0" y="146050"/>
                  </a:cubicBezTo>
                  <a:lnTo>
                    <a:pt x="0" y="2813490"/>
                  </a:lnTo>
                  <a:cubicBezTo>
                    <a:pt x="0" y="2894770"/>
                    <a:pt x="66040" y="2959540"/>
                    <a:pt x="146050" y="2959540"/>
                  </a:cubicBezTo>
                  <a:close/>
                </a:path>
              </a:pathLst>
            </a:custGeom>
            <a:solidFill>
              <a:srgbClr val="3B6B46"/>
            </a:solidFill>
          </p:spPr>
        </p:sp>
        <p:sp>
          <p:nvSpPr>
            <p:cNvPr name="Freeform 4" id="4"/>
            <p:cNvSpPr/>
            <p:nvPr/>
          </p:nvSpPr>
          <p:spPr>
            <a:xfrm flipH="false" flipV="false" rot="0">
              <a:off x="0" y="0"/>
              <a:ext cx="5734099" cy="3028120"/>
            </a:xfrm>
            <a:custGeom>
              <a:avLst/>
              <a:gdLst/>
              <a:ahLst/>
              <a:cxnLst/>
              <a:rect r="r" b="b" t="t" l="l"/>
              <a:pathLst>
                <a:path h="3028120" w="5734099">
                  <a:moveTo>
                    <a:pt x="5670599" y="74930"/>
                  </a:moveTo>
                  <a:cubicBezTo>
                    <a:pt x="5642659" y="30480"/>
                    <a:pt x="5593129" y="0"/>
                    <a:pt x="5535979" y="0"/>
                  </a:cubicBezTo>
                  <a:lnTo>
                    <a:pt x="158750" y="0"/>
                  </a:lnTo>
                  <a:cubicBezTo>
                    <a:pt x="71120" y="0"/>
                    <a:pt x="0" y="71120"/>
                    <a:pt x="0" y="158750"/>
                  </a:cubicBezTo>
                  <a:lnTo>
                    <a:pt x="0" y="2826190"/>
                  </a:lnTo>
                  <a:cubicBezTo>
                    <a:pt x="0" y="2878260"/>
                    <a:pt x="25400" y="2923980"/>
                    <a:pt x="63500" y="2953190"/>
                  </a:cubicBezTo>
                  <a:cubicBezTo>
                    <a:pt x="91440" y="2997640"/>
                    <a:pt x="140970" y="3028120"/>
                    <a:pt x="216920" y="3028120"/>
                  </a:cubicBezTo>
                  <a:lnTo>
                    <a:pt x="5575349" y="3028120"/>
                  </a:lnTo>
                  <a:cubicBezTo>
                    <a:pt x="5662979" y="3028120"/>
                    <a:pt x="5734099" y="2957000"/>
                    <a:pt x="5734099" y="2869370"/>
                  </a:cubicBezTo>
                  <a:lnTo>
                    <a:pt x="5734099" y="208926"/>
                  </a:lnTo>
                  <a:cubicBezTo>
                    <a:pt x="5734099" y="149860"/>
                    <a:pt x="5708699" y="104140"/>
                    <a:pt x="5670599" y="74930"/>
                  </a:cubicBezTo>
                  <a:close/>
                  <a:moveTo>
                    <a:pt x="12700" y="2826190"/>
                  </a:moveTo>
                  <a:lnTo>
                    <a:pt x="12700" y="158750"/>
                  </a:lnTo>
                  <a:cubicBezTo>
                    <a:pt x="12700" y="78740"/>
                    <a:pt x="78740" y="12700"/>
                    <a:pt x="158750" y="12700"/>
                  </a:cubicBezTo>
                  <a:lnTo>
                    <a:pt x="5535979" y="12700"/>
                  </a:lnTo>
                  <a:cubicBezTo>
                    <a:pt x="5615989" y="12700"/>
                    <a:pt x="5682029" y="78740"/>
                    <a:pt x="5682029" y="158750"/>
                  </a:cubicBezTo>
                  <a:lnTo>
                    <a:pt x="5682029" y="2826190"/>
                  </a:lnTo>
                  <a:cubicBezTo>
                    <a:pt x="5682029" y="2906200"/>
                    <a:pt x="5615989" y="2972240"/>
                    <a:pt x="5535979" y="2972240"/>
                  </a:cubicBezTo>
                  <a:lnTo>
                    <a:pt x="158750" y="2972240"/>
                  </a:lnTo>
                  <a:cubicBezTo>
                    <a:pt x="78740" y="2972240"/>
                    <a:pt x="12700" y="2907470"/>
                    <a:pt x="12700" y="2826190"/>
                  </a:cubicBezTo>
                  <a:close/>
                </a:path>
              </a:pathLst>
            </a:custGeom>
            <a:solidFill>
              <a:srgbClr val="A8D5A3"/>
            </a:solidFill>
          </p:spPr>
        </p:sp>
      </p:grpSp>
      <p:sp>
        <p:nvSpPr>
          <p:cNvPr name="TextBox 5" id="5"/>
          <p:cNvSpPr txBox="true"/>
          <p:nvPr/>
        </p:nvSpPr>
        <p:spPr>
          <a:xfrm rot="0">
            <a:off x="2105025" y="3857625"/>
            <a:ext cx="4010025" cy="2514600"/>
          </a:xfrm>
          <a:prstGeom prst="rect">
            <a:avLst/>
          </a:prstGeom>
        </p:spPr>
        <p:txBody>
          <a:bodyPr anchor="t" rtlCol="false" tIns="0" lIns="0" bIns="0" rIns="0">
            <a:spAutoFit/>
          </a:bodyPr>
          <a:lstStyle/>
          <a:p>
            <a:pPr algn="ctr" marL="0" indent="0" lvl="0">
              <a:lnSpc>
                <a:spcPts val="6480"/>
              </a:lnSpc>
            </a:pPr>
            <a:r>
              <a:rPr lang="en-US" b="true" sz="5400" spc="-135">
                <a:solidFill>
                  <a:srgbClr val="A8D5A3"/>
                </a:solidFill>
                <a:latin typeface="Gatwick Ultra-Bold"/>
                <a:ea typeface="Gatwick Ultra-Bold"/>
                <a:cs typeface="Gatwick Ultra-Bold"/>
                <a:sym typeface="Gatwick Ultra-Bold"/>
              </a:rPr>
              <a:t>Parameterised Reports</a:t>
            </a:r>
          </a:p>
        </p:txBody>
      </p:sp>
      <p:grpSp>
        <p:nvGrpSpPr>
          <p:cNvPr name="Group 6" id="6"/>
          <p:cNvGrpSpPr/>
          <p:nvPr/>
        </p:nvGrpSpPr>
        <p:grpSpPr>
          <a:xfrm rot="0">
            <a:off x="6909150" y="1562100"/>
            <a:ext cx="9578625" cy="7162800"/>
            <a:chOff x="0" y="0"/>
            <a:chExt cx="2522765" cy="1886499"/>
          </a:xfrm>
        </p:grpSpPr>
        <p:sp>
          <p:nvSpPr>
            <p:cNvPr name="Freeform 7" id="7"/>
            <p:cNvSpPr/>
            <p:nvPr/>
          </p:nvSpPr>
          <p:spPr>
            <a:xfrm flipH="false" flipV="false" rot="0">
              <a:off x="0" y="0"/>
              <a:ext cx="2522765" cy="1886499"/>
            </a:xfrm>
            <a:custGeom>
              <a:avLst/>
              <a:gdLst/>
              <a:ahLst/>
              <a:cxnLst/>
              <a:rect r="r" b="b" t="t" l="l"/>
              <a:pathLst>
                <a:path h="1886499" w="2522765">
                  <a:moveTo>
                    <a:pt x="40412" y="0"/>
                  </a:moveTo>
                  <a:lnTo>
                    <a:pt x="2482353" y="0"/>
                  </a:lnTo>
                  <a:cubicBezTo>
                    <a:pt x="2493071" y="0"/>
                    <a:pt x="2503350" y="4258"/>
                    <a:pt x="2510929" y="11837"/>
                  </a:cubicBezTo>
                  <a:cubicBezTo>
                    <a:pt x="2518508" y="19415"/>
                    <a:pt x="2522765" y="29694"/>
                    <a:pt x="2522765" y="40412"/>
                  </a:cubicBezTo>
                  <a:lnTo>
                    <a:pt x="2522765" y="1846086"/>
                  </a:lnTo>
                  <a:cubicBezTo>
                    <a:pt x="2522765" y="1856804"/>
                    <a:pt x="2518508" y="1867084"/>
                    <a:pt x="2510929" y="1874662"/>
                  </a:cubicBezTo>
                  <a:cubicBezTo>
                    <a:pt x="2503350" y="1882241"/>
                    <a:pt x="2493071" y="1886499"/>
                    <a:pt x="2482353" y="1886499"/>
                  </a:cubicBezTo>
                  <a:lnTo>
                    <a:pt x="40412" y="1886499"/>
                  </a:lnTo>
                  <a:cubicBezTo>
                    <a:pt x="29694" y="1886499"/>
                    <a:pt x="19415" y="1882241"/>
                    <a:pt x="11837" y="1874662"/>
                  </a:cubicBezTo>
                  <a:cubicBezTo>
                    <a:pt x="4258" y="1867084"/>
                    <a:pt x="0" y="1856804"/>
                    <a:pt x="0" y="1846086"/>
                  </a:cubicBezTo>
                  <a:lnTo>
                    <a:pt x="0" y="40412"/>
                  </a:lnTo>
                  <a:cubicBezTo>
                    <a:pt x="0" y="29694"/>
                    <a:pt x="4258" y="19415"/>
                    <a:pt x="11837" y="11837"/>
                  </a:cubicBezTo>
                  <a:cubicBezTo>
                    <a:pt x="19415" y="4258"/>
                    <a:pt x="29694" y="0"/>
                    <a:pt x="40412" y="0"/>
                  </a:cubicBezTo>
                  <a:close/>
                </a:path>
              </a:pathLst>
            </a:custGeom>
            <a:ln w="38100" cap="rnd">
              <a:solidFill>
                <a:srgbClr val="000000"/>
              </a:solidFill>
              <a:prstDash val="solid"/>
              <a:round/>
            </a:ln>
          </p:spPr>
        </p:sp>
        <p:sp>
          <p:nvSpPr>
            <p:cNvPr name="TextBox 8" id="8"/>
            <p:cNvSpPr txBox="true"/>
            <p:nvPr/>
          </p:nvSpPr>
          <p:spPr>
            <a:xfrm>
              <a:off x="0" y="-66675"/>
              <a:ext cx="2522765" cy="1953174"/>
            </a:xfrm>
            <a:prstGeom prst="rect">
              <a:avLst/>
            </a:prstGeom>
          </p:spPr>
          <p:txBody>
            <a:bodyPr anchor="ctr" rtlCol="false" tIns="127000" lIns="127000" bIns="127000" rIns="127000"/>
            <a:lstStyle/>
            <a:p>
              <a:pPr algn="ctr" marL="0" indent="0" lvl="0">
                <a:lnSpc>
                  <a:spcPts val="3120"/>
                </a:lnSpc>
              </a:pPr>
            </a:p>
          </p:txBody>
        </p:sp>
      </p:grpSp>
      <p:sp>
        <p:nvSpPr>
          <p:cNvPr name="TextBox 9" id="9"/>
          <p:cNvSpPr txBox="true"/>
          <p:nvPr/>
        </p:nvSpPr>
        <p:spPr>
          <a:xfrm rot="0">
            <a:off x="7553325" y="3090863"/>
            <a:ext cx="8290275" cy="3941445"/>
          </a:xfrm>
          <a:prstGeom prst="rect">
            <a:avLst/>
          </a:prstGeom>
        </p:spPr>
        <p:txBody>
          <a:bodyPr anchor="t" rtlCol="false" tIns="0" lIns="0" bIns="0" rIns="0">
            <a:spAutoFit/>
          </a:bodyPr>
          <a:lstStyle/>
          <a:p>
            <a:pPr algn="ctr" marL="0" indent="0" lvl="0">
              <a:lnSpc>
                <a:spcPts val="3120"/>
              </a:lnSpc>
            </a:pPr>
            <a:r>
              <a:rPr lang="en-US" sz="2400">
                <a:solidFill>
                  <a:srgbClr val="E6F1E8"/>
                </a:solidFill>
                <a:latin typeface="Codec Pro"/>
                <a:ea typeface="Codec Pro"/>
                <a:cs typeface="Codec Pro"/>
                <a:sym typeface="Codec Pro"/>
              </a:rPr>
              <a:t>A parameterised report prompts users for specific input, enhancing data filtering. For instance, by entering a genre, users can generate reports tailored to their preferences. This method not only streamlines the data presentation but also mirrors the functionality of powerful business intelligence tools like Power BI, Tableau, and Google Looker. Such interactive reports allow for a more engaging experience, ensuring that users access relevant information efficiently and effectively.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Presentation - DataDrop — Forms &amp; Reports</dc:description>
  <dc:identifier>DAHG56gKCRo</dc:identifier>
  <dcterms:modified xsi:type="dcterms:W3CDTF">2011-08-01T06:04:30Z</dcterms:modified>
  <cp:revision>1</cp:revision>
  <dc:title>Presentation - DataDrop — Forms &amp; Reports</dc:title>
</cp:coreProperties>
</file>