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ITC Avant Garde Gothic" charset="1" panose="020B0502020202020204"/>
      <p:regular r:id="rId17"/>
    </p:embeddedFont>
    <p:embeddedFont>
      <p:font typeface="TT Fors" charset="1" panose="020B0003030001020000"/>
      <p:regular r:id="rId18"/>
    </p:embeddedFont>
    <p:embeddedFont>
      <p:font typeface="TT Fors Bold" charset="1" panose="020B000303000102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68150" y="0"/>
            <a:ext cx="6419850" cy="10287000"/>
            <a:chOff x="0" y="0"/>
            <a:chExt cx="994603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4603" cy="1593725"/>
            </a:xfrm>
            <a:custGeom>
              <a:avLst/>
              <a:gdLst/>
              <a:ahLst/>
              <a:cxnLst/>
              <a:rect r="r" b="b" t="t" l="l"/>
              <a:pathLst>
                <a:path h="1593725" w="994603">
                  <a:moveTo>
                    <a:pt x="0" y="0"/>
                  </a:moveTo>
                  <a:lnTo>
                    <a:pt x="994603" y="0"/>
                  </a:lnTo>
                  <a:lnTo>
                    <a:pt x="994603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126" r="0" b="-12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9763125" cy="3682999"/>
            <a:chOff x="0" y="0"/>
            <a:chExt cx="13017500" cy="49106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184275"/>
              <a:ext cx="13017500" cy="37263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999"/>
                </a:lnSpc>
              </a:pPr>
              <a:r>
                <a:rPr lang="en-US" sz="9999" spc="-299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Mini Project: Podcasts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104775"/>
              <a:ext cx="130175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DATADROP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663474" y="9181465"/>
            <a:ext cx="7194651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F5DEB3"/>
                </a:solidFill>
                <a:latin typeface="TT Fors"/>
                <a:ea typeface="TT Fors"/>
                <a:cs typeface="TT Fors"/>
                <a:sym typeface="TT Fors"/>
              </a:rPr>
              <a:t>Presented by [Your Name]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444829" y="7829550"/>
            <a:ext cx="4846643" cy="1791955"/>
            <a:chOff x="0" y="0"/>
            <a:chExt cx="6462190" cy="23892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2533650"/>
            <a:chOff x="0" y="0"/>
            <a:chExt cx="9182100" cy="33782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1626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Peer Review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0161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Evaluate each other's databases for quality assurance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584960"/>
            <a:chOff x="0" y="0"/>
            <a:chExt cx="9182100" cy="21132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Exchange your database with a partner to gain fresh perspectives and insights on your work and theirs.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Swap Databases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Ensure your partner’s table aligns with the project specifications, confirming all fields and constraints are correctly implemented.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Check Specifications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Give two positive comments and one constructive suggestion for improvement to enhance the overall quality of the project.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Provide Feedback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0"/>
            <a:ext cx="7858125" cy="10287000"/>
            <a:chOff x="0" y="0"/>
            <a:chExt cx="1764443" cy="23098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443" cy="2309817"/>
            </a:xfrm>
            <a:custGeom>
              <a:avLst/>
              <a:gdLst/>
              <a:ahLst/>
              <a:cxnLst/>
              <a:rect r="r" b="b" t="t" l="l"/>
              <a:pathLst>
                <a:path h="2309817" w="1764443">
                  <a:moveTo>
                    <a:pt x="0" y="0"/>
                  </a:moveTo>
                  <a:lnTo>
                    <a:pt x="1764443" y="0"/>
                  </a:lnTo>
                  <a:lnTo>
                    <a:pt x="1764443" y="2309817"/>
                  </a:lnTo>
                  <a:lnTo>
                    <a:pt x="0" y="2309817"/>
                  </a:lnTo>
                  <a:close/>
                </a:path>
              </a:pathLst>
            </a:custGeom>
            <a:blipFill>
              <a:blip r:embed="rId2"/>
              <a:stretch>
                <a:fillRect l="0" t="-421" r="0" b="-42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3171825"/>
            <a:chOff x="0" y="0"/>
            <a:chExt cx="11099800" cy="422910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110998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Any Questions Today?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514725"/>
              <a:ext cx="11068284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Thank you for your attention and effort!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1201400" cy="2162175"/>
            <a:chOff x="0" y="0"/>
            <a:chExt cx="14935200" cy="28829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4935200" cy="1626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The Brief Overview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235200"/>
              <a:ext cx="13017500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Lead analyst for Podcasts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744700" y="7829550"/>
            <a:ext cx="4846643" cy="1791955"/>
            <a:chOff x="0" y="0"/>
            <a:chExt cx="6462190" cy="23892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What You Must Build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Essential components for the Podcasts database project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584960"/>
            <a:chOff x="0" y="0"/>
            <a:chExt cx="9182100" cy="21132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You will create a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Podcasts table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with eight fields to store crucial information about each podcast entry.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Podcasts Table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584960"/>
            <a:chOff x="0" y="0"/>
            <a:chExt cx="9182100" cy="21132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Ensure the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PodcastID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is set as the primary key, which uniquely identifies each record in your table.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Primary Key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Implement at least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one validation rule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, such as ensuring the number of episodes is always greater than or equal to one.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Validation Rule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57225"/>
            <a:ext cx="15516225" cy="122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pc="-240" strike="noStrike" u="none">
                <a:solidFill>
                  <a:srgbClr val="DDB74F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Table Specification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7829550"/>
            <a:ext cx="6886575" cy="1790700"/>
            <a:chOff x="0" y="0"/>
            <a:chExt cx="9182100" cy="23876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3472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The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Host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field also uses Short Text, capturing the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names of the podcast hosts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who engage audiences and lead discussions.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Host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66750" y="5143433"/>
            <a:ext cx="6886575" cy="1790700"/>
            <a:chOff x="0" y="0"/>
            <a:chExt cx="9182100" cy="23876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93472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PodcastID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is an AutoNumber field, serving as the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primary key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to uniquely identify each podcast entry in the database.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PodcastID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296400" y="7829483"/>
            <a:ext cx="6886575" cy="1790700"/>
            <a:chOff x="0" y="0"/>
            <a:chExt cx="9182100" cy="238760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93472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The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Category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field is essential for classifying podcasts into genres, helping users find content like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Music, Crime, Comedy, Tech, or Sport.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Category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5143500"/>
            <a:ext cx="6886575" cy="1790700"/>
            <a:chOff x="0" y="0"/>
            <a:chExt cx="9182100" cy="238760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93472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The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Title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field is a Short Text type, allowing for the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creative naming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of podcasts to attract listeners and convey themes.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Title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57225"/>
            <a:ext cx="15516225" cy="122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pc="-240" strike="noStrike" u="none">
                <a:solidFill>
                  <a:srgbClr val="DDB74F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Table Specification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7829550"/>
            <a:ext cx="6886575" cy="1419225"/>
            <a:chOff x="0" y="0"/>
            <a:chExt cx="9182100" cy="18923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34720"/>
              <a:ext cx="9182100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The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StartDate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indicates when the podcast began, providing context for its growth and evolution over time.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Start Date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66750" y="5143433"/>
            <a:ext cx="6886575" cy="1790700"/>
            <a:chOff x="0" y="0"/>
            <a:chExt cx="9182100" cy="23876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93472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The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Episodes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field must have at least 1 episode, ensuring podcasts are meaningful and engaging for listeners.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Episodes Count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296400" y="7829483"/>
            <a:ext cx="6886575" cy="1790700"/>
            <a:chOff x="0" y="0"/>
            <a:chExt cx="9182100" cy="238760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93472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The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IsPremium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field shows if the podcast offers exclusive content, differentiating it from free alternatives and attracting dedicated listeners.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Premium Status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5143500"/>
            <a:ext cx="6886575" cy="1790700"/>
            <a:chOff x="0" y="0"/>
            <a:chExt cx="9182100" cy="238760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93472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AvgListeners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tracks the average audience size, helping to assess the podcast’s popularity and reach within its category.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AvgListeners Count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Your SQL Queries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Explore SQL query creation for podcast data management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To analyze music category podcasts, use a query to select all fields, sorted alphabetically by title for easy navigation.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Music Podcasts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Create a query that displays the title, host, and average listeners for podcasts exceeding 50,000 listeners, sorted in descending order.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Listeners Over 50,000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Design a custom query that provides insights for DataDrop, such as showing podcasts starting after a specific date or similar criteria.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Your Choice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038850"/>
            <a:ext cx="4010025" cy="1955165"/>
            <a:chOff x="0" y="0"/>
            <a:chExt cx="5346700" cy="260688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54007"/>
              <a:ext cx="53467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b="true" sz="2100" spc="-52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CAN:</a:t>
              </a:r>
              <a:r>
                <a:rPr lang="en-US" sz="2100" spc="-52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Complete the basic project requirements and validate your work.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66675"/>
              <a:ext cx="342900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01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19850" y="6038850"/>
            <a:ext cx="4010025" cy="1955165"/>
            <a:chOff x="0" y="0"/>
            <a:chExt cx="5346700" cy="260688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4007"/>
              <a:ext cx="53467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b="true" sz="2100" spc="-52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COULD:</a:t>
              </a:r>
              <a:r>
                <a:rPr lang="en-US" sz="2100" spc="-52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Enhance your project with additional features and improved functionality.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342900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02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72950" y="6038850"/>
            <a:ext cx="4010025" cy="1955165"/>
            <a:chOff x="0" y="0"/>
            <a:chExt cx="5346700" cy="260688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4007"/>
              <a:ext cx="53467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</a:pPr>
              <a:r>
                <a:rPr lang="en-US" b="true" sz="2100" spc="-52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SHOULD:</a:t>
              </a:r>
              <a:r>
                <a:rPr lang="en-US" sz="2100" spc="-52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Aim for excellence with a polished report and creative SQL queries.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342900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03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66750" y="657225"/>
            <a:ext cx="14077950" cy="2232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pc="-240" strike="noStrike" u="none">
                <a:solidFill>
                  <a:srgbClr val="DDB74F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Achievement Levels Explained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66750" y="5143500"/>
            <a:ext cx="819150" cy="446049"/>
            <a:chOff x="0" y="0"/>
            <a:chExt cx="1092200" cy="5947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97468" y="0"/>
              <a:ext cx="594732" cy="594732"/>
            </a:xfrm>
            <a:custGeom>
              <a:avLst/>
              <a:gdLst/>
              <a:ahLst/>
              <a:cxnLst/>
              <a:rect r="r" b="b" t="t" l="l"/>
              <a:pathLst>
                <a:path h="594732" w="594732">
                  <a:moveTo>
                    <a:pt x="0" y="0"/>
                  </a:moveTo>
                  <a:lnTo>
                    <a:pt x="594732" y="0"/>
                  </a:lnTo>
                  <a:lnTo>
                    <a:pt x="594732" y="594732"/>
                  </a:lnTo>
                  <a:lnTo>
                    <a:pt x="0" y="594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94732" cy="594732"/>
            </a:xfrm>
            <a:custGeom>
              <a:avLst/>
              <a:gdLst/>
              <a:ahLst/>
              <a:cxnLst/>
              <a:rect r="r" b="b" t="t" l="l"/>
              <a:pathLst>
                <a:path h="594732" w="594732">
                  <a:moveTo>
                    <a:pt x="0" y="0"/>
                  </a:moveTo>
                  <a:lnTo>
                    <a:pt x="594732" y="0"/>
                  </a:lnTo>
                  <a:lnTo>
                    <a:pt x="594732" y="594732"/>
                  </a:lnTo>
                  <a:lnTo>
                    <a:pt x="0" y="594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6419850" y="5143500"/>
            <a:ext cx="819150" cy="446049"/>
            <a:chOff x="0" y="0"/>
            <a:chExt cx="1092200" cy="59473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97468" y="0"/>
              <a:ext cx="594732" cy="594732"/>
            </a:xfrm>
            <a:custGeom>
              <a:avLst/>
              <a:gdLst/>
              <a:ahLst/>
              <a:cxnLst/>
              <a:rect r="r" b="b" t="t" l="l"/>
              <a:pathLst>
                <a:path h="594732" w="594732">
                  <a:moveTo>
                    <a:pt x="0" y="0"/>
                  </a:moveTo>
                  <a:lnTo>
                    <a:pt x="594732" y="0"/>
                  </a:lnTo>
                  <a:lnTo>
                    <a:pt x="594732" y="594732"/>
                  </a:lnTo>
                  <a:lnTo>
                    <a:pt x="0" y="594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94732" cy="594732"/>
            </a:xfrm>
            <a:custGeom>
              <a:avLst/>
              <a:gdLst/>
              <a:ahLst/>
              <a:cxnLst/>
              <a:rect r="r" b="b" t="t" l="l"/>
              <a:pathLst>
                <a:path h="594732" w="594732">
                  <a:moveTo>
                    <a:pt x="0" y="0"/>
                  </a:moveTo>
                  <a:lnTo>
                    <a:pt x="594732" y="0"/>
                  </a:lnTo>
                  <a:lnTo>
                    <a:pt x="594732" y="594732"/>
                  </a:lnTo>
                  <a:lnTo>
                    <a:pt x="0" y="594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2172950" y="5143500"/>
            <a:ext cx="819150" cy="446049"/>
            <a:chOff x="0" y="0"/>
            <a:chExt cx="1092200" cy="59473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497468" y="0"/>
              <a:ext cx="594732" cy="594732"/>
            </a:xfrm>
            <a:custGeom>
              <a:avLst/>
              <a:gdLst/>
              <a:ahLst/>
              <a:cxnLst/>
              <a:rect r="r" b="b" t="t" l="l"/>
              <a:pathLst>
                <a:path h="594732" w="594732">
                  <a:moveTo>
                    <a:pt x="0" y="0"/>
                  </a:moveTo>
                  <a:lnTo>
                    <a:pt x="594732" y="0"/>
                  </a:lnTo>
                  <a:lnTo>
                    <a:pt x="594732" y="594732"/>
                  </a:lnTo>
                  <a:lnTo>
                    <a:pt x="0" y="594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94732" cy="594732"/>
            </a:xfrm>
            <a:custGeom>
              <a:avLst/>
              <a:gdLst/>
              <a:ahLst/>
              <a:cxnLst/>
              <a:rect r="r" b="b" t="t" l="l"/>
              <a:pathLst>
                <a:path h="594732" w="594732">
                  <a:moveTo>
                    <a:pt x="0" y="0"/>
                  </a:moveTo>
                  <a:lnTo>
                    <a:pt x="594732" y="0"/>
                  </a:lnTo>
                  <a:lnTo>
                    <a:pt x="594732" y="594732"/>
                  </a:lnTo>
                  <a:lnTo>
                    <a:pt x="0" y="594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000625" y="4998156"/>
            <a:ext cx="14907864" cy="0"/>
          </a:xfrm>
          <a:prstGeom prst="line">
            <a:avLst/>
          </a:prstGeom>
          <a:ln cap="flat" w="19050">
            <a:solidFill>
              <a:srgbClr val="DDB74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676775" y="4836231"/>
            <a:ext cx="323850" cy="323850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B74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991600" y="4836231"/>
            <a:ext cx="323850" cy="32385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B74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3306425" y="4845756"/>
            <a:ext cx="323850" cy="32385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B74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66750" y="657225"/>
            <a:ext cx="14077950" cy="122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pc="-240" strike="noStrike" u="none">
                <a:solidFill>
                  <a:srgbClr val="DDB74F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Suggested Timing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76775" y="3724275"/>
            <a:ext cx="3181350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39"/>
              </a:lnSpc>
              <a:spcBef>
                <a:spcPct val="0"/>
              </a:spcBef>
            </a:pPr>
            <a:r>
              <a:rPr lang="en-US" sz="3199" spc="-95" strike="noStrike" u="none">
                <a:solidFill>
                  <a:srgbClr val="DDB74F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Design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76775" y="5722056"/>
            <a:ext cx="3181350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 strike="noStrike" u="none">
                <a:solidFill>
                  <a:srgbClr val="F5DEB3"/>
                </a:solidFill>
                <a:latin typeface="TT Fors"/>
                <a:ea typeface="TT Fors"/>
                <a:cs typeface="TT Fors"/>
                <a:sym typeface="TT Fors"/>
              </a:rPr>
              <a:t>Spend 5 minutes reading the brief and completing the design grid.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991600" y="3724275"/>
            <a:ext cx="3181350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39"/>
              </a:lnSpc>
              <a:spcBef>
                <a:spcPct val="0"/>
              </a:spcBef>
            </a:pPr>
            <a:r>
              <a:rPr lang="en-US" sz="3199" spc="-95" strike="noStrike" u="none">
                <a:solidFill>
                  <a:srgbClr val="DDB74F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Build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91600" y="5722056"/>
            <a:ext cx="3181350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 strike="noStrike" u="none">
                <a:solidFill>
                  <a:srgbClr val="F5DEB3"/>
                </a:solidFill>
                <a:latin typeface="TT Fors"/>
                <a:ea typeface="TT Fors"/>
                <a:cs typeface="TT Fors"/>
                <a:sym typeface="TT Fors"/>
              </a:rPr>
              <a:t>Allocate 15 minutes to create the table and enter 10 records.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306425" y="3724275"/>
            <a:ext cx="3181350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39"/>
              </a:lnSpc>
              <a:spcBef>
                <a:spcPct val="0"/>
              </a:spcBef>
            </a:pPr>
            <a:r>
              <a:rPr lang="en-US" sz="3199" spc="-95" strike="noStrike" u="none">
                <a:solidFill>
                  <a:srgbClr val="DDB74F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SQL Queries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306425" y="5722056"/>
            <a:ext cx="3181350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 strike="noStrike" u="none">
                <a:solidFill>
                  <a:srgbClr val="F5DEB3"/>
                </a:solidFill>
                <a:latin typeface="TT Fors"/>
                <a:ea typeface="TT Fors"/>
                <a:cs typeface="TT Fors"/>
                <a:sym typeface="TT Fors"/>
              </a:rPr>
              <a:t>Dedicate 10 minutes to write and run your 3 SQL queries.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430959" y="752281"/>
            <a:ext cx="2190291" cy="809819"/>
            <a:chOff x="0" y="0"/>
            <a:chExt cx="2920388" cy="107975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79758" cy="1079758"/>
            </a:xfrm>
            <a:custGeom>
              <a:avLst/>
              <a:gdLst/>
              <a:ahLst/>
              <a:cxnLst/>
              <a:rect r="r" b="b" t="t" l="l"/>
              <a:pathLst>
                <a:path h="1079758" w="1079758">
                  <a:moveTo>
                    <a:pt x="0" y="0"/>
                  </a:moveTo>
                  <a:lnTo>
                    <a:pt x="1079758" y="0"/>
                  </a:lnTo>
                  <a:lnTo>
                    <a:pt x="1079758" y="1079758"/>
                  </a:lnTo>
                  <a:lnTo>
                    <a:pt x="0" y="1079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920315" y="0"/>
              <a:ext cx="1079758" cy="1079758"/>
            </a:xfrm>
            <a:custGeom>
              <a:avLst/>
              <a:gdLst/>
              <a:ahLst/>
              <a:cxnLst/>
              <a:rect r="r" b="b" t="t" l="l"/>
              <a:pathLst>
                <a:path h="1079758" w="1079758">
                  <a:moveTo>
                    <a:pt x="0" y="0"/>
                  </a:moveTo>
                  <a:lnTo>
                    <a:pt x="1079758" y="0"/>
                  </a:lnTo>
                  <a:lnTo>
                    <a:pt x="1079758" y="1079758"/>
                  </a:lnTo>
                  <a:lnTo>
                    <a:pt x="0" y="1079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40630" y="0"/>
              <a:ext cx="1079758" cy="1079758"/>
            </a:xfrm>
            <a:custGeom>
              <a:avLst/>
              <a:gdLst/>
              <a:ahLst/>
              <a:cxnLst/>
              <a:rect r="r" b="b" t="t" l="l"/>
              <a:pathLst>
                <a:path h="1079758" w="1079758">
                  <a:moveTo>
                    <a:pt x="0" y="0"/>
                  </a:moveTo>
                  <a:lnTo>
                    <a:pt x="1079758" y="0"/>
                  </a:lnTo>
                  <a:lnTo>
                    <a:pt x="1079758" y="1079758"/>
                  </a:lnTo>
                  <a:lnTo>
                    <a:pt x="0" y="1079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The 2-Minute Pitch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DDB74F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Key elements to present your podcast project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You created a </a:t>
              </a:r>
              <a:r>
                <a:rPr lang="en-US" b="true" sz="2100">
                  <a:solidFill>
                    <a:srgbClr val="F5DEB3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Podcasts database</a:t>
              </a: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 with essential fields, ensuring it meets the project specifications set by DataDrop HQ.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What You Built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Demonstrate one SQL query that retrieves all music podcasts, sorted alphabetically by title, showcasing the database's functionality and relevance.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Show SQL Query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F5DEB3"/>
                  </a:solidFill>
                  <a:latin typeface="TT Fors"/>
                  <a:ea typeface="TT Fors"/>
                  <a:cs typeface="TT Fors"/>
                  <a:sym typeface="TT Fors"/>
                </a:rPr>
                <a:t>If given more time, consider adding more validation rules and enhancing the user interface for improved data entry and usability.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F5DEB3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Improvement Ideas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Mini Project: Podcasts</dc:description>
  <dc:identifier>DAHG52oGdqY</dc:identifier>
  <dcterms:modified xsi:type="dcterms:W3CDTF">2011-08-01T06:04:30Z</dcterms:modified>
  <cp:revision>1</cp:revision>
  <dc:title>Presentation - Mini Project: Podcasts</dc:title>
</cp:coreProperties>
</file>