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NOTES — Slide 1
Display as students enter. Give 3–4 minutes for the Do Now.
Take the register while they work.
The question is deliberately broad — accept any answer (ID, passport, password, PIN, bouncer at a door, nurse checking a wristband...).
This sets up the BIG question of the lesson: is there a better way than all of these?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NOTES — Slide 2
Take 2–3 student answers from the Do Now.
Draw out the common weaknesses: passwords get forgotten or hacked, ID cards get lost...
Transition question: 'Has anyone used their fingerprint or face to unlock a phone today?' — most will say yes.
That's the teaser: today we're going to understand HOW that actually works and whether it's as secure as it seems.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NOTES — Slide 3
DO NOT give the definition — that is Activity 1 in the interactive tool.
Ask students to think-pair-share: what do these roots suggest?
Take 2–3 guesses. Acknowledge them all without confirming.
The point is to build curiosity and prime their thinking before they discover it themselves.
Transition: 'Let's look at WHERE biometrics appears in the real world before we dig into how it works.'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NOTES — Slide 4
This slide is about breadth — showing students biometrics is not just about phone unlock.
Ask: 'Which of these surprises you?' and 'Which do you think is most important?'
You can briefly mention that some of these use fingerprints, some use faces, some use voices — there are MANY types.
DO NOT go into detail about HOW any of these work — that is for the interactive tool.
Transition: 'So it's everywhere — but HOW does the technology actually tell people apart? What is it actually looking for?'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NOTES — Slide 5
The 1-in-64-billion stat is a great hook — let it land before you say anything.
Key concept to land: uniqueness is what makes biometrics powerful.
Ask: 'If your fingerprint is genuinely unique, does that make it the perfect password?' — take a couple of quick responses.
Do NOT answer whether it is or isn't — leave this as a tension that the interactive activities will resolve.
Transition: 'In a moment you're going to explore exactly how a computer reads and compares these unique features. But first — a quick look at what security professionals are actually looking for...'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NOTES — Slide 6
These are QUESTIONS not answers — do not answer them here.
Tell students: 'These are exactly the things you are going to discover in the interactive tool.'
You can take a quick show-of-hands: 'Who thinks they could identify their own fingerprint pattern type?'
This slide builds anticipation for the hands-on activities — keep it brief (1 min max).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NOTES — Slide 7
This is a pre-task discussion slide — it should raise doubt and curiosity, NOT be answered by you.
Pick ONE provocation and ask for a quick show of hands or a 30-second think-pair-share.
The goal is to leave students with an open question they want to resolve.
These exact tensions appear in the Strengths &amp; Weaknesses and Reflection activities in the tool.
Transition: 'You're going to wrestle with all of these in the activities. Let's get started.'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NOTES — Slide 8
Direct students to Google Classroom for the link.
The tool is self-guided but circulate and prompt thinking — especially on the reflection questions.
Target completion: ~30 minutes for all 6 activities.
Fast finishers: challenge them to beat their quiz score, or ask them to find an example of a biometric data breach in the news.
Remind them: they MUST download the HTML report and upload it — that is their submission.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00A8B8">
              <a:alpha val="10000"/>
            </a:srgbClr>
          </a:solidFill>
          <a:ln w="12700">
            <a:solidFill>
              <a:srgbClr val="00A8B8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589520" y="457200"/>
            <a:ext cx="1828800" cy="1828800"/>
          </a:xfrm>
          <a:prstGeom prst="ellipse">
            <a:avLst/>
          </a:prstGeom>
          <a:solidFill>
            <a:srgbClr val="007C89">
              <a:alpha val="22000"/>
            </a:srgbClr>
          </a:solidFill>
          <a:ln w="12700">
            <a:solidFill>
              <a:srgbClr val="007C89">
                <a:alpha val="22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5603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8B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CS Hub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594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AEC0"/>
                </a:solidFill>
              </a:rPr>
              <a:t>Year 9 Computer Science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" y="109728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Biometrics &amp;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178308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00A8B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Digital Security</a:t>
            </a:r>
            <a:endParaRPr lang="en-US" sz="4600" dirty="0"/>
          </a:p>
        </p:txBody>
      </p:sp>
      <p:sp>
        <p:nvSpPr>
          <p:cNvPr id="9" name="Text 7"/>
          <p:cNvSpPr/>
          <p:nvPr/>
        </p:nvSpPr>
        <p:spPr>
          <a:xfrm>
            <a:off x="640080" y="2560320"/>
            <a:ext cx="6858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0AEC0"/>
                </a:solidFill>
              </a:rPr>
              <a:t>Lesson 1  —  Can your body be your password?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937760" y="3154680"/>
            <a:ext cx="3840480" cy="173736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203200" dist="50800" dir="8100000">
              <a:srgbClr val="000000">
                <a:alpha val="2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937760" y="3154680"/>
            <a:ext cx="3840480" cy="329184"/>
          </a:xfrm>
          <a:prstGeom prst="rect">
            <a:avLst/>
          </a:prstGeom>
          <a:solidFill>
            <a:srgbClr val="C47D00"/>
          </a:solidFill>
          <a:ln w="12700">
            <a:solidFill>
              <a:srgbClr val="C47D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92624" y="3154680"/>
            <a:ext cx="37307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2137"/>
                </a:solidFill>
              </a:rPr>
              <a:t>🎯  DO NOW — As you come in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5029200" y="3520440"/>
            <a:ext cx="365760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D2137"/>
                </a:solidFill>
              </a:rPr>
              <a:t>Open Google Classroom and leave a comment:
</a:t>
            </a:r>
            <a:pPr indent="0" marL="0">
              <a:buNone/>
            </a:pPr>
            <a:r>
              <a:rPr lang="en-US" sz="1100" b="1" i="1" dirty="0">
                <a:solidFill>
                  <a:srgbClr val="0D2137"/>
                </a:solidFill>
              </a:rPr>
              <a:t>"Think of a time you've had to prove</a:t>
            </a:r>
            <a:endParaRPr lang="en-US" sz="1000" dirty="0"/>
          </a:p>
          <a:p>
            <a:pPr indent="0" marL="0">
              <a:buNone/>
            </a:pPr>
            <a:r>
              <a:rPr lang="en-US" sz="1100" b="1" i="1" dirty="0">
                <a:solidFill>
                  <a:srgbClr val="0D2137"/>
                </a:solidFill>
              </a:rPr>
              <a:t>you are who you say you are.</a:t>
            </a:r>
            <a:endParaRPr lang="en-US" sz="1000" dirty="0"/>
          </a:p>
          <a:p>
            <a:pPr indent="0" marL="0">
              <a:buNone/>
            </a:pPr>
            <a:r>
              <a:rPr lang="en-US" sz="1100" b="1" i="1" dirty="0">
                <a:solidFill>
                  <a:srgbClr val="0D2137"/>
                </a:solidFill>
              </a:rPr>
              <a:t>How did you do it?"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46320"/>
            <a:ext cx="77724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A8B8"/>
                </a:solidFill>
              </a:rPr>
              <a:t>CS Hub</a:t>
            </a:r>
            <a:pPr indent="0" marL="0">
              <a:buNone/>
            </a:pPr>
            <a:r>
              <a:rPr lang="en-US" sz="800" dirty="0">
                <a:solidFill>
                  <a:srgbClr val="7A9BB5"/>
                </a:solidFill>
              </a:rPr>
              <a:t>  ·  Year 9 Computer Science  ·  Biometrics &amp; Digital Security — Lesson 1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8686800" y="4846320"/>
            <a:ext cx="3657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A0AEC0"/>
                </a:solidFill>
              </a:rPr>
              <a:t>2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228600" y="201168"/>
            <a:ext cx="1379830" cy="256032"/>
          </a:xfrm>
          <a:prstGeom prst="roundRect">
            <a:avLst>
              <a:gd name="adj" fmla="val 21429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201168"/>
            <a:ext cx="137983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20" kern="0" dirty="0">
                <a:solidFill>
                  <a:srgbClr val="0D2137"/>
                </a:solidFill>
              </a:rPr>
              <a:t>DO NOW REVIEW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228600" y="530352"/>
            <a:ext cx="8686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Proving Who You Are — The Problem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274320" y="1298448"/>
            <a:ext cx="2743200" cy="32461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74320" y="1389888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🧠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365760" y="2029968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2137"/>
                </a:solidFill>
              </a:rPr>
              <a:t>Something You Know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84048" y="2487168"/>
            <a:ext cx="252374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4A5568"/>
                </a:solidFill>
              </a:rPr>
              <a:t>Password or PIN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11480" y="3127248"/>
            <a:ext cx="2468880" cy="3657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4048" y="3200400"/>
            <a:ext cx="252374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C0392B"/>
                </a:solidFill>
              </a:rPr>
              <a:t>⚠ Can be forgotten, guessed or stolen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200400" y="1298448"/>
            <a:ext cx="2743200" cy="32461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200400" y="1389888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🪪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3291840" y="2029968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2137"/>
                </a:solidFill>
              </a:rPr>
              <a:t>Something You Have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310128" y="2487168"/>
            <a:ext cx="252374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4A5568"/>
                </a:solidFill>
              </a:rPr>
              <a:t>ID card or key fob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337560" y="3127248"/>
            <a:ext cx="2468880" cy="3657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10128" y="3200400"/>
            <a:ext cx="252374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C0392B"/>
                </a:solidFill>
              </a:rPr>
              <a:t>⚠ Can be lost, stolen or faked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126480" y="1298448"/>
            <a:ext cx="2743200" cy="3246120"/>
          </a:xfrm>
          <a:prstGeom prst="rect">
            <a:avLst/>
          </a:prstGeom>
          <a:solidFill>
            <a:srgbClr val="007C89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126480" y="1298448"/>
            <a:ext cx="2743200" cy="73152"/>
          </a:xfrm>
          <a:prstGeom prst="rect">
            <a:avLst/>
          </a:prstGeom>
          <a:solidFill>
            <a:srgbClr val="00A8B8"/>
          </a:solidFill>
          <a:ln w="12700">
            <a:solidFill>
              <a:srgbClr val="00A8B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126480" y="1389888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❓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6217920" y="2029968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Something Better?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236208" y="2487168"/>
            <a:ext cx="252374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8EEF2"/>
                </a:solidFill>
              </a:rPr>
              <a:t>What if the answer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C8EEF2"/>
                </a:solidFill>
              </a:rPr>
              <a:t>is part of your body?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0" y="4645152"/>
            <a:ext cx="9144000" cy="621792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5A623"/>
                </a:solidFill>
              </a:rPr>
              <a:t>💡  Today's question: </a:t>
            </a:r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Can the unique features of your </a:t>
            </a:r>
            <a:pPr indent="0" marL="0">
              <a:buNone/>
            </a:pPr>
            <a:r>
              <a:rPr lang="en-US" sz="1150" b="1" dirty="0">
                <a:solidFill>
                  <a:srgbClr val="00A8B8"/>
                </a:solidFill>
              </a:rPr>
              <a:t>own body</a:t>
            </a:r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 replace passwords and ID cards entirely?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201168"/>
            <a:ext cx="1464869" cy="256032"/>
          </a:xfrm>
          <a:prstGeom prst="roundRect">
            <a:avLst>
              <a:gd name="adj" fmla="val 21429"/>
            </a:avLst>
          </a:prstGeom>
          <a:solidFill>
            <a:srgbClr val="00A8B8"/>
          </a:solidFill>
          <a:ln w="12700">
            <a:solidFill>
              <a:srgbClr val="00A8B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201168"/>
            <a:ext cx="146486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20" kern="0" dirty="0">
                <a:solidFill>
                  <a:srgbClr val="0D2137"/>
                </a:solidFill>
              </a:rPr>
              <a:t>NEW VOCABULARY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28600" y="530352"/>
            <a:ext cx="8686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Does the Word Mean?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417320"/>
            <a:ext cx="3566160" cy="3017520"/>
          </a:xfrm>
          <a:prstGeom prst="rect">
            <a:avLst/>
          </a:prstGeom>
          <a:solidFill>
            <a:srgbClr val="007C89"/>
          </a:solidFill>
          <a:ln w="12700">
            <a:solidFill>
              <a:srgbClr val="00A8B8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536192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BIO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457200" y="23774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00A8B8"/>
                </a:solidFill>
              </a:rPr>
              <a:t>Greek: bios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731520" y="2706624"/>
            <a:ext cx="3017520" cy="36576"/>
          </a:xfrm>
          <a:prstGeom prst="rect">
            <a:avLst/>
          </a:prstGeom>
          <a:solidFill>
            <a:srgbClr val="00A8B8">
              <a:alpha val="30000"/>
            </a:srgbClr>
          </a:solidFill>
          <a:ln w="12700">
            <a:solidFill>
              <a:srgbClr val="00A8B8">
                <a:alpha val="3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66928" y="2779776"/>
            <a:ext cx="334670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What English words do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you know that use 'bio'?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66928" y="3401568"/>
            <a:ext cx="33467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A0AEC0"/>
                </a:solidFill>
              </a:rPr>
              <a:t>biology · biography · biodiversity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846320" y="1417320"/>
            <a:ext cx="3566160" cy="3017520"/>
          </a:xfrm>
          <a:prstGeom prst="rect">
            <a:avLst/>
          </a:prstGeom>
          <a:solidFill>
            <a:srgbClr val="1A3A52"/>
          </a:solidFill>
          <a:ln w="12700">
            <a:solidFill>
              <a:srgbClr val="00A8B8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846320" y="1536192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METRICS</a:t>
            </a:r>
            <a:endParaRPr lang="en-US" sz="5400" dirty="0"/>
          </a:p>
        </p:txBody>
      </p:sp>
      <p:sp>
        <p:nvSpPr>
          <p:cNvPr id="14" name="Text 12"/>
          <p:cNvSpPr/>
          <p:nvPr/>
        </p:nvSpPr>
        <p:spPr>
          <a:xfrm>
            <a:off x="4846320" y="23774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00A8B8"/>
                </a:solidFill>
              </a:rPr>
              <a:t>Greek: metron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120640" y="2706624"/>
            <a:ext cx="3017520" cy="36576"/>
          </a:xfrm>
          <a:prstGeom prst="rect">
            <a:avLst/>
          </a:prstGeom>
          <a:solidFill>
            <a:srgbClr val="00A8B8">
              <a:alpha val="30000"/>
            </a:srgbClr>
          </a:solidFill>
          <a:ln w="12700">
            <a:solidFill>
              <a:srgbClr val="00A8B8">
                <a:alpha val="3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56048" y="2779776"/>
            <a:ext cx="334670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What English words do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you know with 'metr'?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956048" y="3401568"/>
            <a:ext cx="33467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A0AEC0"/>
                </a:solidFill>
              </a:rPr>
              <a:t>metre · metric · geometry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041648" y="21945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5A623"/>
                </a:solidFill>
              </a:rPr>
              <a:t>+</a:t>
            </a:r>
            <a:endParaRPr lang="en-US" sz="4000" dirty="0"/>
          </a:p>
        </p:txBody>
      </p:sp>
      <p:sp>
        <p:nvSpPr>
          <p:cNvPr id="19" name="Shape 17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2137"/>
                </a:solidFill>
              </a:rPr>
              <a:t>🤔  Put the two halves together — what do you think biometrics means? You'll explore this in Activity 1.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46320"/>
            <a:ext cx="77724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A8B8"/>
                </a:solidFill>
              </a:rPr>
              <a:t>CS Hub</a:t>
            </a:r>
            <a:pPr indent="0" marL="0">
              <a:buNone/>
            </a:pPr>
            <a:r>
              <a:rPr lang="en-US" sz="800" dirty="0">
                <a:solidFill>
                  <a:srgbClr val="7A9BB5"/>
                </a:solidFill>
              </a:rPr>
              <a:t>  ·  Year 9 Computer Science  ·  Biometrics &amp; Digital Security — Lesson 1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8686800" y="4846320"/>
            <a:ext cx="3657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A0AEC0"/>
                </a:solidFill>
              </a:rPr>
              <a:t>4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228600" y="201168"/>
            <a:ext cx="1124712" cy="256032"/>
          </a:xfrm>
          <a:prstGeom prst="roundRect">
            <a:avLst>
              <a:gd name="adj" fmla="val 21429"/>
            </a:avLst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201168"/>
            <a:ext cx="11247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20" kern="0" dirty="0">
                <a:solidFill>
                  <a:srgbClr val="FFFFFF"/>
                </a:solidFill>
              </a:rPr>
              <a:t>REAL WORLD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228600" y="530352"/>
            <a:ext cx="8686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It's Already All Around You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256032" y="1298448"/>
            <a:ext cx="2697480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" y="1298448"/>
            <a:ext cx="64008" cy="150876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0624" y="148132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📱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078992" y="1463040"/>
            <a:ext cx="17647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137"/>
                </a:solidFill>
              </a:rPr>
              <a:t>Your phone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078992" y="1810512"/>
            <a:ext cx="1764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</a:rPr>
              <a:t>Face or fingerprint unlock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163824" y="1298448"/>
            <a:ext cx="2697480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163824" y="1298448"/>
            <a:ext cx="64008" cy="150876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28416" y="148132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🛂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3986784" y="1463040"/>
            <a:ext cx="17647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137"/>
                </a:solidFill>
              </a:rPr>
              <a:t>Airport gates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986784" y="1810512"/>
            <a:ext cx="1764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</a:rPr>
              <a:t>Facial &amp; iris recognition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071616" y="1298448"/>
            <a:ext cx="2697480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071616" y="1298448"/>
            <a:ext cx="64008" cy="150876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36208" y="148132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🏦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6894576" y="1463040"/>
            <a:ext cx="17647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137"/>
                </a:solidFill>
              </a:rPr>
              <a:t>Your bank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94576" y="1810512"/>
            <a:ext cx="1764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</a:rPr>
              <a:t>Voice &amp; fingerprint login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56032" y="2962656"/>
            <a:ext cx="2697480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56032" y="2962656"/>
            <a:ext cx="64008" cy="150876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20624" y="3145536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🔬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1078992" y="3127248"/>
            <a:ext cx="17647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137"/>
                </a:solidFill>
              </a:rPr>
              <a:t>Crime scenes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078992" y="3474720"/>
            <a:ext cx="1764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</a:rPr>
              <a:t>Fingerprint forensics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163824" y="2962656"/>
            <a:ext cx="2697480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163824" y="2962656"/>
            <a:ext cx="64008" cy="150876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328416" y="3145536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🏟️</a:t>
            </a:r>
            <a:endParaRPr lang="en-US" sz="2800" dirty="0"/>
          </a:p>
        </p:txBody>
      </p:sp>
      <p:sp>
        <p:nvSpPr>
          <p:cNvPr id="32" name="Text 30"/>
          <p:cNvSpPr/>
          <p:nvPr/>
        </p:nvSpPr>
        <p:spPr>
          <a:xfrm>
            <a:off x="3986784" y="3127248"/>
            <a:ext cx="17647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137"/>
                </a:solidFill>
              </a:rPr>
              <a:t>Sports stadiums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3986784" y="3474720"/>
            <a:ext cx="1764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</a:rPr>
              <a:t>Facial recognition entry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6071616" y="2962656"/>
            <a:ext cx="2697480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071616" y="2962656"/>
            <a:ext cx="64008" cy="150876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36208" y="3145536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🏥</a:t>
            </a:r>
            <a:endParaRPr lang="en-US" sz="2800" dirty="0"/>
          </a:p>
        </p:txBody>
      </p:sp>
      <p:sp>
        <p:nvSpPr>
          <p:cNvPr id="37" name="Text 35"/>
          <p:cNvSpPr/>
          <p:nvPr/>
        </p:nvSpPr>
        <p:spPr>
          <a:xfrm>
            <a:off x="6894576" y="3127248"/>
            <a:ext cx="17647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137"/>
                </a:solidFill>
              </a:rPr>
              <a:t>Hospitals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6894576" y="3474720"/>
            <a:ext cx="1764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</a:rPr>
              <a:t>Patient wristband scanning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201168"/>
            <a:ext cx="1294790" cy="256032"/>
          </a:xfrm>
          <a:prstGeom prst="roundRect">
            <a:avLst>
              <a:gd name="adj" fmla="val 21429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201168"/>
            <a:ext cx="129479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20" kern="0" dirty="0">
                <a:solidFill>
                  <a:srgbClr val="0D2137"/>
                </a:solidFill>
              </a:rPr>
              <a:t>THE BIG IDEA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28600" y="530352"/>
            <a:ext cx="8686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Body is a One-of-a-Kind Password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200400" y="1234440"/>
            <a:ext cx="2743200" cy="2743200"/>
          </a:xfrm>
          <a:prstGeom prst="ellipse">
            <a:avLst/>
          </a:prstGeom>
          <a:solidFill>
            <a:srgbClr val="007C89"/>
          </a:solidFill>
          <a:ln w="25400">
            <a:solidFill>
              <a:srgbClr val="00A8B8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200400" y="1353312"/>
            <a:ext cx="2743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 in</a:t>
            </a:r>
            <a:endParaRPr lang="en-US" sz="6000" dirty="0"/>
          </a:p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64</a:t>
            </a:r>
            <a:endParaRPr lang="en-US" sz="6000" dirty="0"/>
          </a:p>
        </p:txBody>
      </p:sp>
      <p:sp>
        <p:nvSpPr>
          <p:cNvPr id="8" name="Text 6"/>
          <p:cNvSpPr/>
          <p:nvPr/>
        </p:nvSpPr>
        <p:spPr>
          <a:xfrm>
            <a:off x="3200400" y="27432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A8B8"/>
                </a:solidFill>
              </a:rPr>
              <a:t>billion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200400" y="3218688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0AEC0"/>
                </a:solidFill>
              </a:rPr>
              <a:t>chance that two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A0AEC0"/>
                </a:solidFill>
              </a:rPr>
              <a:t>people share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A0AEC0"/>
                </a:solidFill>
              </a:rPr>
              <a:t>the same fingerprint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554480"/>
            <a:ext cx="2606040" cy="2011680"/>
          </a:xfrm>
          <a:prstGeom prst="rect">
            <a:avLst/>
          </a:prstGeom>
          <a:solidFill>
            <a:srgbClr val="1A3A52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1554480"/>
            <a:ext cx="2606040" cy="64008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1645920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👶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411480" y="2331720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Fingerprints form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randomly in the womb —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even identical twins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have different prints.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263640" y="1554480"/>
            <a:ext cx="2606040" cy="2011680"/>
          </a:xfrm>
          <a:prstGeom prst="rect">
            <a:avLst/>
          </a:prstGeom>
          <a:solidFill>
            <a:srgbClr val="1A3A52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263640" y="1554480"/>
            <a:ext cx="2606040" cy="64008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63640" y="1645920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👁️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400800" y="2331720"/>
            <a:ext cx="2331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Your iris pattern,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voice print and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gait are equally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unique to you.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46320"/>
            <a:ext cx="77724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A8B8"/>
                </a:solidFill>
              </a:rPr>
              <a:t>CS Hub</a:t>
            </a:r>
            <a:pPr indent="0" marL="0">
              <a:buNone/>
            </a:pPr>
            <a:r>
              <a:rPr lang="en-US" sz="800" dirty="0">
                <a:solidFill>
                  <a:srgbClr val="7A9BB5"/>
                </a:solidFill>
              </a:rPr>
              <a:t>  ·  Year 9 Computer Science  ·  Biometrics &amp; Digital Security — Lesson 1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8686800" y="4846320"/>
            <a:ext cx="3657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A0AEC0"/>
                </a:solidFill>
              </a:rPr>
              <a:t>6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228600" y="201168"/>
            <a:ext cx="1294790" cy="256032"/>
          </a:xfrm>
          <a:prstGeom prst="roundRect">
            <a:avLst>
              <a:gd name="adj" fmla="val 21429"/>
            </a:avLst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201168"/>
            <a:ext cx="129479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20" kern="0" dirty="0">
                <a:solidFill>
                  <a:srgbClr val="FFFFFF"/>
                </a:solidFill>
              </a:rPr>
              <a:t>FINGERPRINTS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228600" y="530352"/>
            <a:ext cx="8686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a Scanner Actually Looking For?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228600" y="1170432"/>
            <a:ext cx="868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</a:rPr>
              <a:t>When you press your finger on a scanner it doesn't store a photo. It maps tiny features called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28600" y="14630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7C8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minutiae.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256032" y="1993392"/>
            <a:ext cx="2697480" cy="2514600"/>
          </a:xfrm>
          <a:prstGeom prst="rect">
            <a:avLst/>
          </a:prstGeom>
          <a:solidFill>
            <a:srgbClr val="EDF2F7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56032" y="1993392"/>
            <a:ext cx="2697480" cy="64008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56032" y="2084832"/>
            <a:ext cx="2697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🔎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365760" y="2724912"/>
            <a:ext cx="247802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D2137"/>
                </a:solidFill>
              </a:rPr>
              <a:t>What patterns do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b="1" dirty="0">
                <a:solidFill>
                  <a:srgbClr val="0D2137"/>
                </a:solidFill>
              </a:rPr>
              <a:t>fingerprints come in?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576072" y="3438144"/>
            <a:ext cx="2057400" cy="3657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511296"/>
            <a:ext cx="24780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There are 3 main types — which do</a:t>
            </a:r>
            <a:endParaRPr lang="en-US" sz="900" dirty="0"/>
          </a:p>
          <a:p>
            <a:pPr algn="ctr"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you think is most common?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182112" y="1993392"/>
            <a:ext cx="2697480" cy="2514600"/>
          </a:xfrm>
          <a:prstGeom prst="rect">
            <a:avLst/>
          </a:prstGeom>
          <a:solidFill>
            <a:srgbClr val="EDF2F7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182112" y="1993392"/>
            <a:ext cx="2697480" cy="64008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182112" y="2084832"/>
            <a:ext cx="2697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🔬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3291840" y="2724912"/>
            <a:ext cx="247802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D2137"/>
                </a:solidFill>
              </a:rPr>
              <a:t>What tiny details make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b="1" dirty="0">
                <a:solidFill>
                  <a:srgbClr val="0D2137"/>
                </a:solidFill>
              </a:rPr>
              <a:t>your print unique?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502152" y="3438144"/>
            <a:ext cx="2057400" cy="3657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91840" y="3511296"/>
            <a:ext cx="24780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What do you think analysts</a:t>
            </a:r>
            <a:endParaRPr lang="en-US" sz="900" dirty="0"/>
          </a:p>
          <a:p>
            <a:pPr algn="ctr"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are looking for under a microscope?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6108192" y="1993392"/>
            <a:ext cx="2697480" cy="2514600"/>
          </a:xfrm>
          <a:prstGeom prst="rect">
            <a:avLst/>
          </a:prstGeom>
          <a:solidFill>
            <a:srgbClr val="EDF2F7"/>
          </a:solidFill>
          <a:ln w="9525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108192" y="1993392"/>
            <a:ext cx="2697480" cy="64008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108192" y="2084832"/>
            <a:ext cx="2697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💻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6217920" y="2724912"/>
            <a:ext cx="247802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D2137"/>
                </a:solidFill>
              </a:rPr>
              <a:t>How does a computer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b="1" dirty="0">
                <a:solidFill>
                  <a:srgbClr val="0D2137"/>
                </a:solidFill>
              </a:rPr>
              <a:t>match two prints?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6428232" y="3438144"/>
            <a:ext cx="2057400" cy="3657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17920" y="3511296"/>
            <a:ext cx="24780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What maths or process</a:t>
            </a:r>
            <a:endParaRPr lang="en-US" sz="900" dirty="0"/>
          </a:p>
          <a:p>
            <a:pPr algn="ctr"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might it use to compare them?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201168"/>
            <a:ext cx="1464869" cy="256032"/>
          </a:xfrm>
          <a:prstGeom prst="roundRect">
            <a:avLst>
              <a:gd name="adj" fmla="val 21429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201168"/>
            <a:ext cx="146486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20" kern="0" dirty="0">
                <a:solidFill>
                  <a:srgbClr val="0D2137"/>
                </a:solidFill>
              </a:rPr>
              <a:t>THINK ABOUT IT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28600" y="530352"/>
            <a:ext cx="8686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But Is It Actually Secure?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228600" y="11704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0AEC0"/>
                </a:solidFill>
              </a:rPr>
              <a:t>Before you explore — what do you think?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600200"/>
            <a:ext cx="1993392" cy="2788920"/>
          </a:xfrm>
          <a:prstGeom prst="rect">
            <a:avLst/>
          </a:prstGeom>
          <a:solidFill>
            <a:srgbClr val="1A3A52"/>
          </a:solidFill>
          <a:ln w="19050">
            <a:solidFill>
              <a:srgbClr val="C0392B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600200"/>
            <a:ext cx="1993392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1682496"/>
            <a:ext cx="1993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🔓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65760" y="2304288"/>
            <a:ext cx="1810512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If someone steals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your password...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you can change it.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What if they steal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your fingerprint data?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450592" y="1600200"/>
            <a:ext cx="1993392" cy="2788920"/>
          </a:xfrm>
          <a:prstGeom prst="rect">
            <a:avLst/>
          </a:prstGeom>
          <a:solidFill>
            <a:srgbClr val="1A3A52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450592" y="1600200"/>
            <a:ext cx="1993392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450592" y="1682496"/>
            <a:ext cx="1993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👣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2542032" y="2304288"/>
            <a:ext cx="1810512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Your fingerprint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is on everything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you touch. How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hard would it be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to copy it?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626864" y="1600200"/>
            <a:ext cx="1993392" cy="2788920"/>
          </a:xfrm>
          <a:prstGeom prst="rect">
            <a:avLst/>
          </a:prstGeom>
          <a:solidFill>
            <a:srgbClr val="1A3A52"/>
          </a:solidFill>
          <a:ln w="19050">
            <a:solidFill>
              <a:srgbClr val="007C89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26864" y="1600200"/>
            <a:ext cx="1993392" cy="73152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26864" y="1682496"/>
            <a:ext cx="1993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🤔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4718304" y="2304288"/>
            <a:ext cx="1810512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What if a scanner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makes a mistake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and locks out the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real you? Or lets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someone else in?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803136" y="1600200"/>
            <a:ext cx="1993392" cy="2788920"/>
          </a:xfrm>
          <a:prstGeom prst="rect">
            <a:avLst/>
          </a:prstGeom>
          <a:solidFill>
            <a:srgbClr val="1A3A52"/>
          </a:solidFill>
          <a:ln w="19050">
            <a:solidFill>
              <a:srgbClr val="6B46C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803136" y="1600200"/>
            <a:ext cx="1993392" cy="73152"/>
          </a:xfrm>
          <a:prstGeom prst="rect">
            <a:avLst/>
          </a:prstGeom>
          <a:solidFill>
            <a:srgbClr val="6B46C1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03136" y="1682496"/>
            <a:ext cx="1993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🏛️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6894576" y="2304288"/>
            <a:ext cx="1810512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Who should be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allowed to store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your biometric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data — and what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could they do with it?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675120" y="-548640"/>
            <a:ext cx="3200400" cy="3200400"/>
          </a:xfrm>
          <a:prstGeom prst="ellipse">
            <a:avLst/>
          </a:prstGeom>
          <a:solidFill>
            <a:srgbClr val="00A8B8">
              <a:alpha val="10000"/>
            </a:srgbClr>
          </a:solidFill>
          <a:ln w="12700">
            <a:solidFill>
              <a:srgbClr val="00A8B8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0080" y="201168"/>
            <a:ext cx="1039673" cy="256032"/>
          </a:xfrm>
          <a:prstGeom prst="roundRect">
            <a:avLst>
              <a:gd name="adj" fmla="val 21429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01168"/>
            <a:ext cx="1039673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20" kern="0" dirty="0">
                <a:solidFill>
                  <a:srgbClr val="0D2137"/>
                </a:solidFill>
              </a:rPr>
              <a:t>YOUR TASK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640080" y="530352"/>
            <a:ext cx="7772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Time to Explore!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640080" y="126187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A0AEC0"/>
                </a:solidFill>
              </a:rPr>
              <a:t>Open the link on Google Classroom and work through all 6 activities.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40080" y="1737360"/>
            <a:ext cx="2615184" cy="1261872"/>
          </a:xfrm>
          <a:prstGeom prst="rect">
            <a:avLst/>
          </a:prstGeom>
          <a:solidFill>
            <a:srgbClr val="1A3A52"/>
          </a:solidFill>
          <a:ln w="12700">
            <a:solidFill>
              <a:srgbClr val="007C89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731520" y="1828800"/>
            <a:ext cx="402336" cy="402336"/>
          </a:xfrm>
          <a:prstGeom prst="ellipse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182880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225296" y="1828800"/>
            <a:ext cx="19385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Intro Video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1225296" y="2194560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0AEC0"/>
                </a:solidFill>
              </a:rPr>
              <a:t>Watch the Discovery Education clip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438144" y="1737360"/>
            <a:ext cx="2615184" cy="1261872"/>
          </a:xfrm>
          <a:prstGeom prst="rect">
            <a:avLst/>
          </a:prstGeom>
          <a:solidFill>
            <a:srgbClr val="1A3A52"/>
          </a:solidFill>
          <a:ln w="12700">
            <a:solidFill>
              <a:srgbClr val="007C89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529584" y="1828800"/>
            <a:ext cx="402336" cy="402336"/>
          </a:xfrm>
          <a:prstGeom prst="ellipse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29584" y="182880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023360" y="1828800"/>
            <a:ext cx="19385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Definition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023360" y="2194560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0AEC0"/>
                </a:solidFill>
              </a:rPr>
              <a:t>Work out what 'biometrics' means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236208" y="1737360"/>
            <a:ext cx="2615184" cy="1261872"/>
          </a:xfrm>
          <a:prstGeom prst="rect">
            <a:avLst/>
          </a:prstGeom>
          <a:solidFill>
            <a:srgbClr val="1A3A52"/>
          </a:solidFill>
          <a:ln w="12700">
            <a:solidFill>
              <a:srgbClr val="007C89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327648" y="1828800"/>
            <a:ext cx="402336" cy="402336"/>
          </a:xfrm>
          <a:prstGeom prst="ellipse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27648" y="182880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821424" y="1828800"/>
            <a:ext cx="19385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Pattern Types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6821424" y="2194560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0AEC0"/>
                </a:solidFill>
              </a:rPr>
              <a:t>Explore the three fingerprint patterns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640080" y="3127248"/>
            <a:ext cx="2615184" cy="1261872"/>
          </a:xfrm>
          <a:prstGeom prst="rect">
            <a:avLst/>
          </a:prstGeom>
          <a:solidFill>
            <a:srgbClr val="1A3A52"/>
          </a:solidFill>
          <a:ln w="12700">
            <a:solidFill>
              <a:srgbClr val="007C89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731520" y="3218688"/>
            <a:ext cx="402336" cy="402336"/>
          </a:xfrm>
          <a:prstGeom prst="ellipse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" y="321868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225296" y="3218688"/>
            <a:ext cx="19385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Mark Minutiae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1225296" y="3584448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0AEC0"/>
                </a:solidFill>
              </a:rPr>
              <a:t>Analyse a real fingerprint yourself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438144" y="3127248"/>
            <a:ext cx="2615184" cy="1261872"/>
          </a:xfrm>
          <a:prstGeom prst="rect">
            <a:avLst/>
          </a:prstGeom>
          <a:solidFill>
            <a:srgbClr val="1A3A52"/>
          </a:solidFill>
          <a:ln w="12700">
            <a:solidFill>
              <a:srgbClr val="007C89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529584" y="3218688"/>
            <a:ext cx="402336" cy="402336"/>
          </a:xfrm>
          <a:prstGeom prst="ellipse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529584" y="321868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5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023360" y="3218688"/>
            <a:ext cx="19385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Quiz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4023360" y="3584448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0AEC0"/>
                </a:solidFill>
              </a:rPr>
              <a:t>7 knowledge-check questions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6236208" y="3127248"/>
            <a:ext cx="2615184" cy="1261872"/>
          </a:xfrm>
          <a:prstGeom prst="rect">
            <a:avLst/>
          </a:prstGeom>
          <a:solidFill>
            <a:srgbClr val="1A3A52"/>
          </a:solidFill>
          <a:ln w="12700">
            <a:solidFill>
              <a:srgbClr val="007C89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6327648" y="3218688"/>
            <a:ext cx="402336" cy="402336"/>
          </a:xfrm>
          <a:prstGeom prst="ellipse">
            <a:avLst/>
          </a:prstGeom>
          <a:solidFill>
            <a:srgbClr val="007C89"/>
          </a:solidFill>
          <a:ln w="12700">
            <a:solidFill>
              <a:srgbClr val="007C8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327648" y="321868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6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821424" y="3218688"/>
            <a:ext cx="19385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Reflection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6821424" y="3584448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0AEC0"/>
                </a:solidFill>
              </a:rPr>
              <a:t>Write your verdict on biometric security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2137"/>
                </a:solidFill>
              </a:rPr>
              <a:t>📤  Finished? Enter your name → Download your report → Upload to Google Classroom.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Biometrics &amp; Digital Security — Year 9 CS Lesson 1</dc:title>
  <dc:subject>PptxGenJS Presentation</dc:subject>
  <dc:creator>CS Hub</dc:creator>
  <cp:lastModifiedBy>CS Hub</cp:lastModifiedBy>
  <cp:revision>1</cp:revision>
  <dcterms:created xsi:type="dcterms:W3CDTF">2026-04-02T07:19:48Z</dcterms:created>
  <dcterms:modified xsi:type="dcterms:W3CDTF">2026-04-02T07:19:48Z</dcterms:modified>
</cp:coreProperties>
</file>